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46.xml.rels" ContentType="application/vnd.openxmlformats-package.relationships+xml"/>
  <Override PartName="/ppt/slideLayouts/_rels/slideLayout10.xml.rels" ContentType="application/vnd.openxmlformats-package.relationships+xml"/>
  <Override PartName="/ppt/slideLayouts/_rels/slideLayout42.xml.rels" ContentType="application/vnd.openxmlformats-package.relationships+xml"/>
  <Override PartName="/ppt/slideLayouts/_rels/slideLayout36.xml.rels" ContentType="application/vnd.openxmlformats-package.relationships+xml"/>
  <Override PartName="/ppt/slideLayouts/_rels/slideLayout55.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47.xml.rels" ContentType="application/vnd.openxmlformats-package.relationships+xml"/>
  <Override PartName="/ppt/slideLayouts/_rels/slideLayout82.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39.xml.rels" ContentType="application/vnd.openxmlformats-package.relationships+xml"/>
  <Override PartName="/ppt/slideLayouts/_rels/slideLayout69.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3.xml.rels" ContentType="application/vnd.openxmlformats-package.relationships+xml"/>
  <Override PartName="/ppt/slideLayouts/_rels/slideLayout56.xml.rels" ContentType="application/vnd.openxmlformats-package.relationships+xml"/>
  <Override PartName="/ppt/slideLayouts/_rels/slideLayout57.xml.rels" ContentType="application/vnd.openxmlformats-package.relationships+xml"/>
  <Override PartName="/ppt/slideLayouts/_rels/slideLayout43.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44.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79.xml.rels" ContentType="application/vnd.openxmlformats-package.relationships+xml"/>
  <Override PartName="/ppt/slideLayouts/_rels/slideLayout59.xml.rels" ContentType="application/vnd.openxmlformats-package.relationships+xml"/>
  <Override PartName="/ppt/slideLayouts/_rels/slideLayout61.xml.rels" ContentType="application/vnd.openxmlformats-package.relationships+xml"/>
  <Override PartName="/ppt/slideLayouts/_rels/slideLayout12.xml.rels" ContentType="application/vnd.openxmlformats-package.relationships+xml"/>
  <Override PartName="/ppt/slideLayouts/_rels/slideLayout31.xml.rels" ContentType="application/vnd.openxmlformats-package.relationships+xml"/>
  <Override PartName="/ppt/slideLayouts/_rels/slideLayout80.xml.rels" ContentType="application/vnd.openxmlformats-package.relationships+xml"/>
  <Override PartName="/ppt/slideLayouts/_rels/slideLayout1.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41.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40.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63.xml.rels" ContentType="application/vnd.openxmlformats-package.relationships+xml"/>
  <Override PartName="/ppt/slideLayouts/_rels/slideLayout30.xml.rels" ContentType="application/vnd.openxmlformats-package.relationships+xml"/>
  <Override PartName="/ppt/slideLayouts/_rels/slideLayout77.xml.rels" ContentType="application/vnd.openxmlformats-package.relationships+xml"/>
  <Override PartName="/ppt/slideLayouts/_rels/slideLayout28.xml.rels" ContentType="application/vnd.openxmlformats-package.relationships+xml"/>
  <Override PartName="/ppt/slideLayouts/_rels/slideLayout27.xml.rels" ContentType="application/vnd.openxmlformats-package.relationships+xml"/>
  <Override PartName="/ppt/slideLayouts/_rels/slideLayout74.xml.rels" ContentType="application/vnd.openxmlformats-package.relationships+xml"/>
  <Override PartName="/ppt/slideLayouts/_rels/slideLayout25.xml.rels" ContentType="application/vnd.openxmlformats-package.relationships+xml"/>
  <Override PartName="/ppt/slideLayouts/_rels/slideLayout73.xml.rels" ContentType="application/vnd.openxmlformats-package.relationships+xml"/>
  <Override PartName="/ppt/slideLayouts/_rels/slideLayout2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72.xml.rels" ContentType="application/vnd.openxmlformats-package.relationships+xml"/>
  <Override PartName="/ppt/slideLayouts/_rels/slideLayout23.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71.xml.rels" ContentType="application/vnd.openxmlformats-package.relationships+xml"/>
  <Override PartName="/ppt/slideLayouts/_rels/slideLayout22.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65.xml.rels" ContentType="application/vnd.openxmlformats-package.relationships+xml"/>
  <Override PartName="/ppt/slideLayouts/_rels/slideLayout16.xml.rels" ContentType="application/vnd.openxmlformats-package.relationships+xml"/>
  <Override PartName="/ppt/slideLayouts/_rels/slideLayout37.xml.rels" ContentType="application/vnd.openxmlformats-package.relationships+xml"/>
  <Override PartName="/ppt/slideLayouts/_rels/slideLayout62.xml.rels" ContentType="application/vnd.openxmlformats-package.relationships+xml"/>
  <Override PartName="/ppt/slideLayouts/_rels/slideLayout13.xml.rels" ContentType="application/vnd.openxmlformats-package.relationships+xml"/>
  <Override PartName="/ppt/slideLayouts/_rels/slideLayout38.xml.rels" ContentType="application/vnd.openxmlformats-package.relationships+xml"/>
  <Override PartName="/ppt/slideLayouts/_rels/slideLayout14.xml.rels" ContentType="application/vnd.openxmlformats-package.relationships+xml"/>
  <Override PartName="/ppt/slideLayouts/_rels/slideLayout64.xml.rels" ContentType="application/vnd.openxmlformats-package.relationships+xml"/>
  <Override PartName="/ppt/slideLayouts/_rels/slideLayout15.xml.rels" ContentType="application/vnd.openxmlformats-package.relationships+xml"/>
  <Override PartName="/ppt/slideLayouts/_rels/slideLayout75.xml.rels" ContentType="application/vnd.openxmlformats-package.relationships+xml"/>
  <Override PartName="/ppt/slideLayouts/_rels/slideLayout26.xml.rels" ContentType="application/vnd.openxmlformats-package.relationships+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1.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6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6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79.xml" ContentType="application/vnd.openxmlformats-officedocument.presentationml.slideLayout+xml"/>
  <Override PartName="/ppt/slideLayouts/slideLayout54.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67.xml" ContentType="application/vnd.openxmlformats-officedocument.presentationml.slideLayout+xml"/>
  <Override PartName="/ppt/slideLayouts/slideLayout42.xml" ContentType="application/vnd.openxmlformats-officedocument.presentationml.slideLayout+xml"/>
  <Override PartName="/ppt/slideLayouts/slideLayout82.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37.xml" ContentType="application/vnd.openxmlformats-officedocument.presentationml.slideLayout+xml"/>
  <Override PartName="/ppt/slideLayouts/slideLayout13.xml" ContentType="application/vnd.openxmlformats-officedocument.presentationml.slideLayout+xml"/>
  <Override PartName="/ppt/slideLayouts/slideLayout38.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60.xml" ContentType="application/vnd.openxmlformats-officedocument.presentationml.slideLayout+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55.png" ContentType="image/png"/>
  <Override PartName="/ppt/media/image40.png" ContentType="image/png"/>
  <Override PartName="/ppt/media/image41.png" ContentType="image/png"/>
  <Override PartName="/ppt/media/image42.png" ContentType="image/png"/>
  <Override PartName="/ppt/media/image14.png" ContentType="image/png"/>
  <Override PartName="/ppt/media/image39.png" ContentType="image/png"/>
  <Override PartName="/ppt/media/image53.png" ContentType="image/png"/>
  <Override PartName="/ppt/media/image54.png" ContentType="image/png"/>
  <Override PartName="/ppt/media/image13.png" ContentType="image/png"/>
  <Override PartName="/ppt/media/image38.png" ContentType="image/png"/>
  <Override PartName="/ppt/media/image52.png" ContentType="image/png"/>
  <Override PartName="/ppt/media/image44.png" ContentType="image/png"/>
  <Override PartName="/ppt/media/image51.png" ContentType="image/png"/>
  <Override PartName="/ppt/media/image43.png" ContentType="image/png"/>
  <Override PartName="/ppt/media/image50.png" ContentType="image/png"/>
  <Override PartName="/ppt/media/image37.png" ContentType="image/png"/>
  <Override PartName="/ppt/media/image12.png" ContentType="image/png"/>
  <Override PartName="/ppt/media/image16.png" ContentType="image/png"/>
  <Override PartName="/ppt/media/image15.png" ContentType="image/pn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48.jpeg" ContentType="image/jpeg"/>
  <Override PartName="/ppt/notesSlides/notesSlide79.xml" ContentType="application/vnd.openxmlformats-officedocument.presentationml.notesSlide+xml"/>
  <Override PartName="/ppt/notesSlides/notesSlide110.xml" ContentType="application/vnd.openxmlformats-officedocument.presentationml.notesSlide+xml"/>
  <Override PartName="/ppt/notesSlides/notesSlide69.xml" ContentType="application/vnd.openxmlformats-officedocument.presentationml.notesSlide+xml"/>
  <Override PartName="/ppt/notesSlides/notesSlide100.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_rels/notesSlide120.xml.rels" ContentType="application/vnd.openxmlformats-package.relationships+xml"/>
  <Override PartName="/ppt/notesSlides/_rels/notesSlide90.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_rels/notesSlide33.xml.rels" ContentType="application/vnd.openxmlformats-package.relationships+xml"/>
  <Override PartName="/ppt/notesSlides/_rels/notesSlide112.xml.rels" ContentType="application/vnd.openxmlformats-package.relationships+xml"/>
  <Override PartName="/ppt/notesSlides/_rels/notesSlide34.xml.rels" ContentType="application/vnd.openxmlformats-package.relationships+xml"/>
  <Override PartName="/ppt/notesSlides/_rels/notesSlide1.xml.rels" ContentType="application/vnd.openxmlformats-package.relationships+xml"/>
  <Override PartName="/ppt/notesSlides/_rels/notesSlide113.xml.rels" ContentType="application/vnd.openxmlformats-package.relationships+xml"/>
  <Override PartName="/ppt/notesSlides/_rels/notesSlide89.xml.rels" ContentType="application/vnd.openxmlformats-package.relationships+xml"/>
  <Override PartName="/ppt/notesSlides/_rels/notesSlide70.xml.rels" ContentType="application/vnd.openxmlformats-package.relationships+xml"/>
  <Override PartName="/ppt/notesSlides/_rels/notesSlide24.xml.rels" ContentType="application/vnd.openxmlformats-package.relationships+xml"/>
  <Override PartName="/ppt/notesSlides/_rels/notesSlide103.xml.rels" ContentType="application/vnd.openxmlformats-package.relationships+xml"/>
  <Override PartName="/ppt/notesSlides/_rels/notesSlide73.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74.xml.rels" ContentType="application/vnd.openxmlformats-package.relationships+xml"/>
  <Override PartName="/ppt/notesSlides/_rels/notesSlide11.xml.rels" ContentType="application/vnd.openxmlformats-package.relationships+xml"/>
  <Override PartName="/ppt/notesSlides/_rels/notesSlide60.xml.rels" ContentType="application/vnd.openxmlformats-package.relationships+xml"/>
  <Override PartName="/ppt/notesSlides/_rels/notesSlide36.xml.rels" ContentType="application/vnd.openxmlformats-package.relationships+xml"/>
  <Override PartName="/ppt/notesSlides/_rels/notesSlide115.xml.rels" ContentType="application/vnd.openxmlformats-package.relationships+xml"/>
  <Override PartName="/ppt/notesSlides/_rels/notesSlide85.xml.rels" ContentType="application/vnd.openxmlformats-package.relationships+xml"/>
  <Override PartName="/ppt/notesSlides/_rels/notesSlide37.xml.rels" ContentType="application/vnd.openxmlformats-package.relationships+xml"/>
  <Override PartName="/ppt/notesSlides/_rels/notesSlide116.xml.rels" ContentType="application/vnd.openxmlformats-package.relationships+xml"/>
  <Override PartName="/ppt/notesSlides/_rels/notesSlide86.xml.rels" ContentType="application/vnd.openxmlformats-package.relationships+xml"/>
  <Override PartName="/ppt/notesSlides/_rels/notesSlide47.xml.rels" ContentType="application/vnd.openxmlformats-package.relationships+xml"/>
  <Override PartName="/ppt/notesSlides/_rels/notesSlide96.xml.rels" ContentType="application/vnd.openxmlformats-package.relationships+xml"/>
  <Override PartName="/ppt/notesSlides/_rels/notesSlide126.xml.rels" ContentType="application/vnd.openxmlformats-package.relationships+xml"/>
  <Override PartName="/ppt/notesSlides/_rels/notesSlide22.xml.rels" ContentType="application/vnd.openxmlformats-package.relationships+xml"/>
  <Override PartName="/ppt/notesSlides/_rels/notesSlide71.xml.rels" ContentType="application/vnd.openxmlformats-package.relationships+xml"/>
  <Override PartName="/ppt/notesSlides/_rels/notesSlide101.xml.rels" ContentType="application/vnd.openxmlformats-package.relationships+xml"/>
  <Override PartName="/ppt/notesSlides/_rels/notesSlide3.xml.rels" ContentType="application/vnd.openxmlformats-package.relationships+xml"/>
  <Override PartName="/ppt/notesSlides/_rels/notesSlide39.xml.rels" ContentType="application/vnd.openxmlformats-package.relationships+xml"/>
  <Override PartName="/ppt/notesSlides/_rels/notesSlide88.xml.rels" ContentType="application/vnd.openxmlformats-package.relationships+xml"/>
  <Override PartName="/ppt/notesSlides/_rels/notesSlide20.xml.rels" ContentType="application/vnd.openxmlformats-package.relationships+xml"/>
  <Override PartName="/ppt/notesSlides/_rels/notesSlide99.xml.rels" ContentType="application/vnd.openxmlformats-package.relationships+xml"/>
  <Override PartName="/ppt/notesSlides/_rels/notesSlide27.xml.rels" ContentType="application/vnd.openxmlformats-package.relationships+xml"/>
  <Override PartName="/ppt/notesSlides/_rels/notesSlide106.xml.rels" ContentType="application/vnd.openxmlformats-package.relationships+xml"/>
  <Override PartName="/ppt/notesSlides/_rels/notesSlide4.xml.rels" ContentType="application/vnd.openxmlformats-package.relationships+xml"/>
  <Override PartName="/ppt/notesSlides/_rels/notesSlide30.xml.rels" ContentType="application/vnd.openxmlformats-package.relationships+xml"/>
  <Override PartName="/ppt/notesSlides/_rels/notesSlide80.xml.rels" ContentType="application/vnd.openxmlformats-package.relationships+xml"/>
  <Override PartName="/ppt/notesSlides/_rels/notesSlide31.xml.rels" ContentType="application/vnd.openxmlformats-package.relationships+xml"/>
  <Override PartName="/ppt/notesSlides/_rels/notesSlide110.xml.rels" ContentType="application/vnd.openxmlformats-package.relationships+xml"/>
  <Override PartName="/ppt/notesSlides/_rels/notesSlide111.xml.rels" ContentType="application/vnd.openxmlformats-package.relationships+xml"/>
  <Override PartName="/ppt/notesSlides/_rels/notesSlide104.xml.rels" ContentType="application/vnd.openxmlformats-package.relationships+xml"/>
  <Override PartName="/ppt/notesSlides/_rels/notesSlide64.xml.rels" ContentType="application/vnd.openxmlformats-package.relationships+xml"/>
  <Override PartName="/ppt/notesSlides/_rels/notesSlide50.xml.rels" ContentType="application/vnd.openxmlformats-package.relationships+xml"/>
  <Override PartName="/ppt/notesSlides/_rels/notesSlide15.xml.rels" ContentType="application/vnd.openxmlformats-package.relationships+xml"/>
  <Override PartName="/ppt/notesSlides/_rels/notesSlide127.xml.rels" ContentType="application/vnd.openxmlformats-package.relationships+xml"/>
  <Override PartName="/ppt/notesSlides/_rels/notesSlide48.xml.rels" ContentType="application/vnd.openxmlformats-package.relationships+xml"/>
  <Override PartName="/ppt/notesSlides/_rels/notesSlide97.xml.rels" ContentType="application/vnd.openxmlformats-package.relationships+xml"/>
  <Override PartName="/ppt/notesSlides/_rels/notesSlide49.xml.rels" ContentType="application/vnd.openxmlformats-package.relationships+xml"/>
  <Override PartName="/ppt/notesSlides/_rels/notesSlide98.xml.rels" ContentType="application/vnd.openxmlformats-package.relationships+xml"/>
  <Override PartName="/ppt/notesSlides/_rels/notesSlide51.xml.rels" ContentType="application/vnd.openxmlformats-package.relationships+xml"/>
  <Override PartName="/ppt/notesSlides/_rels/notesSlide16.xml.rels" ContentType="application/vnd.openxmlformats-package.relationships+xml"/>
  <Override PartName="/ppt/notesSlides/_rels/notesSlide65.xml.rels" ContentType="application/vnd.openxmlformats-package.relationships+xml"/>
  <Override PartName="/ppt/notesSlides/_rels/notesSlide52.xml.rels" ContentType="application/vnd.openxmlformats-package.relationships+xml"/>
  <Override PartName="/ppt/notesSlides/_rels/notesSlide17.xml.rels" ContentType="application/vnd.openxmlformats-package.relationships+xml"/>
  <Override PartName="/ppt/notesSlides/_rels/notesSlide66.xml.rels" ContentType="application/vnd.openxmlformats-package.relationships+xml"/>
  <Override PartName="/ppt/notesSlides/_rels/notesSlide54.xml.rels" ContentType="application/vnd.openxmlformats-package.relationships+xml"/>
  <Override PartName="/ppt/notesSlides/_rels/notesSlide133.xml.rels" ContentType="application/vnd.openxmlformats-package.relationships+xml"/>
  <Override PartName="/ppt/notesSlides/_rels/notesSlide77.xml.rels" ContentType="application/vnd.openxmlformats-package.relationships+xml"/>
  <Override PartName="/ppt/notesSlides/_rels/notesSlide53.xml.rels" ContentType="application/vnd.openxmlformats-package.relationships+xml"/>
  <Override PartName="/ppt/notesSlides/_rels/notesSlide100.xml.rels" ContentType="application/vnd.openxmlformats-package.relationships+xml"/>
  <Override PartName="/ppt/notesSlides/_rels/notesSlide21.xml.rels" ContentType="application/vnd.openxmlformats-package.relationships+xml"/>
  <Override PartName="/ppt/notesSlides/_rels/notesSlide61.xml.rels" ContentType="application/vnd.openxmlformats-package.relationships+xml"/>
  <Override PartName="/ppt/notesSlides/_rels/notesSlide68.xml.rels" ContentType="application/vnd.openxmlformats-package.relationships+xml"/>
  <Override PartName="/ppt/notesSlides/_rels/notesSlide67.xml.rels" ContentType="application/vnd.openxmlformats-package.relationships+xml"/>
  <Override PartName="/ppt/notesSlides/_rels/notesSlide18.xml.rels" ContentType="application/vnd.openxmlformats-package.relationships+xml"/>
  <Override PartName="/ppt/notesSlides/_rels/notesSlide76.xml.rels" ContentType="application/vnd.openxmlformats-package.relationships+xml"/>
  <Override PartName="/ppt/notesSlides/_rels/notesSlide26.xml.rels" ContentType="application/vnd.openxmlformats-package.relationships+xml"/>
  <Override PartName="/ppt/notesSlides/_rels/notesSlide75.xml.rels" ContentType="application/vnd.openxmlformats-package.relationships+xml"/>
  <Override PartName="/ppt/notesSlides/_rels/notesSlide69.xml.rels" ContentType="application/vnd.openxmlformats-package.relationships+xml"/>
  <Override PartName="/ppt/notesSlides/_rels/notesSlide62.xml.rels" ContentType="application/vnd.openxmlformats-package.relationships+xml"/>
  <Override PartName="/ppt/notesSlides/_rels/notesSlide13.xml.rels" ContentType="application/vnd.openxmlformats-package.relationships+xml"/>
  <Override PartName="/ppt/notesSlides/_rels/notesSlide81.xml.rels" ContentType="application/vnd.openxmlformats-package.relationships+xml"/>
  <Override PartName="/ppt/notesSlides/_rels/notesSlide32.xml.rels" ContentType="application/vnd.openxmlformats-package.relationships+xml"/>
  <Override PartName="/ppt/notesSlides/_rels/notesSlide93.xml.rels" ContentType="application/vnd.openxmlformats-package.relationships+xml"/>
  <Override PartName="/ppt/notesSlides/_rels/notesSlide79.xml.rels" ContentType="application/vnd.openxmlformats-package.relationships+xml"/>
  <Override PartName="/ppt/notesSlides/_rels/notesSlide109.xml.rels" ContentType="application/vnd.openxmlformats-package.relationships+xml"/>
  <Override PartName="/ppt/notesSlides/_rels/notesSlide87.xml.rels" ContentType="application/vnd.openxmlformats-package.relationships+xml"/>
  <Override PartName="/ppt/notesSlides/_rels/notesSlide125.xml.rels" ContentType="application/vnd.openxmlformats-package.relationships+xml"/>
  <Override PartName="/ppt/notesSlides/_rels/notesSlide46.xml.rels" ContentType="application/vnd.openxmlformats-package.relationships+xml"/>
  <Override PartName="/ppt/notesSlides/_rels/notesSlide119.xml.rels" ContentType="application/vnd.openxmlformats-package.relationships+xml"/>
  <Override PartName="/ppt/notesSlides/_rels/notesSlide95.xml.rels" ContentType="application/vnd.openxmlformats-package.relationships+xml"/>
  <Override PartName="/ppt/notesSlides/_rels/notesSlide124.xml.rels" ContentType="application/vnd.openxmlformats-package.relationships+xml"/>
  <Override PartName="/ppt/notesSlides/_rels/notesSlide92.xml.rels" ContentType="application/vnd.openxmlformats-package.relationships+xml"/>
  <Override PartName="/ppt/notesSlides/_rels/notesSlide122.xml.rels" ContentType="application/vnd.openxmlformats-package.relationships+xml"/>
  <Override PartName="/ppt/notesSlides/_rels/notesSlide123.xml.rels" ContentType="application/vnd.openxmlformats-package.relationships+xml"/>
  <Override PartName="/ppt/notesSlides/_rels/notesSlide5.xml.rels" ContentType="application/vnd.openxmlformats-package.relationships+xml"/>
  <Override PartName="/ppt/notesSlides/_rels/notesSlide117.xml.rels" ContentType="application/vnd.openxmlformats-package.relationships+xml"/>
  <Override PartName="/ppt/notesSlides/_rels/notesSlide14.xml.rels" ContentType="application/vnd.openxmlformats-package.relationships+xml"/>
  <Override PartName="/ppt/notesSlides/_rels/notesSlide63.xml.rels" ContentType="application/vnd.openxmlformats-package.relationships+xml"/>
  <Override PartName="/ppt/notesSlides/_rels/notesSlide121.xml.rels" ContentType="application/vnd.openxmlformats-package.relationships+xml"/>
  <Override PartName="/ppt/notesSlides/_rels/notesSlide42.xml.rels" ContentType="application/vnd.openxmlformats-package.relationships+xml"/>
  <Override PartName="/ppt/notesSlides/_rels/notesSlide91.xml.rels" ContentType="application/vnd.openxmlformats-package.relationships+xml"/>
  <Override PartName="/ppt/notesSlides/_rels/notesSlide107.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118.xml.rels" ContentType="application/vnd.openxmlformats-package.relationships+xml"/>
  <Override PartName="/ppt/notesSlides/_rels/notesSlide78.xml.rels" ContentType="application/vnd.openxmlformats-package.relationships+xml"/>
  <Override PartName="/ppt/notesSlides/_rels/notesSlide29.xml.rels" ContentType="application/vnd.openxmlformats-package.relationships+xml"/>
  <Override PartName="/ppt/notesSlides/_rels/notesSlide108.xml.rels" ContentType="application/vnd.openxmlformats-package.relationships+xml"/>
  <Override PartName="/ppt/notesSlides/_rels/notesSlide9.xml.rels" ContentType="application/vnd.openxmlformats-package.relationships+xml"/>
  <Override PartName="/ppt/notesSlides/_rels/notesSlide35.xml.rels" ContentType="application/vnd.openxmlformats-package.relationships+xml"/>
  <Override PartName="/ppt/notesSlides/_rels/notesSlide84.xml.rels" ContentType="application/vnd.openxmlformats-package.relationships+xml"/>
  <Override PartName="/ppt/notesSlides/_rels/notesSlide114.xml.rels" ContentType="application/vnd.openxmlformats-package.relationships+xml"/>
  <Override PartName="/ppt/notesSlides/_rels/notesSlide8.xml.rels" ContentType="application/vnd.openxmlformats-package.relationships+xml"/>
  <Override PartName="/ppt/notesSlides/_rels/notesSlide72.xml.rels" ContentType="application/vnd.openxmlformats-package.relationships+xml"/>
  <Override PartName="/ppt/notesSlides/_rels/notesSlide102.xml.rels" ContentType="application/vnd.openxmlformats-package.relationships+xml"/>
  <Override PartName="/ppt/notesSlides/_rels/notesSlide23.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75.xml" ContentType="application/vnd.openxmlformats-officedocument.presentationml.notesSlide+xml"/>
  <Override PartName="/ppt/notesSlides/notesSlide29.xml" ContentType="application/vnd.openxmlformats-officedocument.presentationml.notesSlide+xml"/>
  <Override PartName="/ppt/notesSlides/notesSlide15.xml" ContentType="application/vnd.openxmlformats-officedocument.presentationml.notesSlide+xml"/>
  <Override PartName="/ppt/notesSlides/notesSlide61.xml" ContentType="application/vnd.openxmlformats-officedocument.presentationml.notesSlide+xml"/>
  <Override PartName="/ppt/notesSlides/notesSlide73.xml" ContentType="application/vnd.openxmlformats-officedocument.presentationml.notesSlide+xml"/>
  <Override PartName="/ppt/notesSlides/notesSlide27.xml" ContentType="application/vnd.openxmlformats-officedocument.presentationml.notesSlide+xml"/>
  <Override PartName="/ppt/notesSlides/notesSlide13.xml" ContentType="application/vnd.openxmlformats-officedocument.presentationml.notesSlide+xml"/>
  <Override PartName="/ppt/notesSlides/notesSlide76.xml" ContentType="application/vnd.openxmlformats-officedocument.presentationml.notesSlide+xml"/>
  <Override PartName="/ppt/notesSlides/notesSlide16.xml" ContentType="application/vnd.openxmlformats-officedocument.presentationml.notesSlide+xml"/>
  <Override PartName="/ppt/notesSlides/notesSlide62.xml" ContentType="application/vnd.openxmlformats-officedocument.presentationml.notesSlide+xml"/>
  <Override PartName="/ppt/notesSlides/notesSlide77.xml" ContentType="application/vnd.openxmlformats-officedocument.presentationml.notesSlide+xml"/>
  <Override PartName="/ppt/notesSlides/notesSlide17.xml" ContentType="application/vnd.openxmlformats-officedocument.presentationml.notesSlide+xml"/>
  <Override PartName="/ppt/notesSlides/notesSlide63.xml" ContentType="application/vnd.openxmlformats-officedocument.presentationml.notesSlide+xml"/>
  <Override PartName="/ppt/notesSlides/notesSlide78.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81.xml" ContentType="application/vnd.openxmlformats-officedocument.presentationml.notesSlide+xml"/>
  <Override PartName="/ppt/notesSlides/notesSlide35.xml" ContentType="application/vnd.openxmlformats-officedocument.presentationml.notesSlide+xml"/>
  <Override PartName="/ppt/notesSlides/notesSlide46.xml" ContentType="application/vnd.openxmlformats-officedocument.presentationml.notesSlide+xml"/>
  <Override PartName="/ppt/notesSlides/notesSlide92.xml" ContentType="application/vnd.openxmlformats-officedocument.presentationml.notesSlide+xml"/>
  <Override PartName="/ppt/notesSlides/notesSlide21.xml" ContentType="application/vnd.openxmlformats-officedocument.presentationml.notesSlide+xml"/>
  <Override PartName="/ppt/notesSlides/notesSlide86.xml" ContentType="application/vnd.openxmlformats-officedocument.presentationml.notesSlide+xml"/>
  <Override PartName="/ppt/notesSlides/notesSlide26.xml" ContentType="application/vnd.openxmlformats-officedocument.presentationml.notesSlide+xml"/>
  <Override PartName="/ppt/notesSlides/notesSlide72.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notesSlides/notesSlide84.xml" ContentType="application/vnd.openxmlformats-officedocument.presentationml.notesSlide+xml"/>
  <Override PartName="/ppt/notesSlides/notesSlide48.xml" ContentType="application/vnd.openxmlformats-officedocument.presentationml.notesSlide+xml"/>
  <Override PartName="/ppt/notesSlides/notesSlide94.xml" ContentType="application/vnd.openxmlformats-officedocument.presentationml.notesSlide+xml"/>
  <Override PartName="/ppt/notesSlides/notesSlide49.xml" ContentType="application/vnd.openxmlformats-officedocument.presentationml.notesSlide+xml"/>
  <Override PartName="/ppt/notesSlides/notesSlide95.xml" ContentType="application/vnd.openxmlformats-officedocument.presentationml.notesSlide+xml"/>
  <Override PartName="/ppt/notesSlides/notesSlide10.xml" ContentType="application/vnd.openxmlformats-officedocument.presentationml.notesSlide+xml"/>
  <Override PartName="/ppt/notesSlides/notesSlide24.xml" ContentType="application/vnd.openxmlformats-officedocument.presentationml.notesSlide+xml"/>
  <Override PartName="/ppt/notesSlides/notesSlide70.xml" ContentType="application/vnd.openxmlformats-officedocument.presentationml.notesSlide+xml"/>
  <Override PartName="/ppt/notesSlides/notesSlide96.xml" ContentType="application/vnd.openxmlformats-officedocument.presentationml.notesSlide+xml"/>
  <Override PartName="/ppt/notesSlides/notesSlide36.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71.xml" ContentType="application/vnd.openxmlformats-officedocument.presentationml.notesSlide+xml"/>
  <Override PartName="/ppt/notesSlides/notesSlide97.xml" ContentType="application/vnd.openxmlformats-officedocument.presentationml.notesSlide+xml"/>
  <Override PartName="/ppt/notesSlides/notesSlide3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85.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06.xml" ContentType="application/vnd.openxmlformats-officedocument.presentationml.notesSlide+xml"/>
  <Override PartName="/ppt/notesSlides/notesSlide6.xml" ContentType="application/vnd.openxmlformats-officedocument.presentationml.notesSlide+xml"/>
  <Override PartName="/ppt/notesSlides/notesSlide107.xml" ContentType="application/vnd.openxmlformats-officedocument.presentationml.notesSlide+xml"/>
  <Override PartName="/ppt/notesSlides/notesSlide101.xml" ContentType="application/vnd.openxmlformats-officedocument.presentationml.notesSlide+xml"/>
  <Override PartName="/ppt/notesSlides/notesSlide126.xml" ContentType="application/vnd.openxmlformats-officedocument.presentationml.notesSlide+xml"/>
  <Override PartName="/ppt/notesSlides/notesSlide103.xml" ContentType="application/vnd.openxmlformats-officedocument.presentationml.notesSlide+xml"/>
  <Override PartName="/ppt/notesSlides/notesSlide108.xml" ContentType="application/vnd.openxmlformats-officedocument.presentationml.notesSlide+xml"/>
  <Override PartName="/ppt/notesSlides/notesSlide111.xml" ContentType="application/vnd.openxmlformats-officedocument.presentationml.notesSlide+xml"/>
  <Override PartName="/ppt/notesSlides/notesSlide123.xml" ContentType="application/vnd.openxmlformats-officedocument.presentationml.notesSlide+xml"/>
  <Override PartName="/ppt/notesSlides/notesSlide116.xml" ContentType="application/vnd.openxmlformats-officedocument.presentationml.notesSlide+xml"/>
  <Override PartName="/ppt/notesSlides/notesSlide124.xml" ContentType="application/vnd.openxmlformats-officedocument.presentationml.notesSlide+xml"/>
  <Override PartName="/ppt/notesSlides/notesSlide117.xml" ContentType="application/vnd.openxmlformats-officedocument.presentationml.notesSlide+xml"/>
  <Override PartName="/ppt/notesSlides/notesSlide133.xml" ContentType="application/vnd.openxmlformats-officedocument.presentationml.notesSlide+xml"/>
  <Override PartName="/ppt/notesSlides/notesSlide119.xml" ContentType="application/vnd.openxmlformats-officedocument.presentationml.notesSlide+xml"/>
  <Override PartName="/ppt/notesSlides/notesSlide125.xml" ContentType="application/vnd.openxmlformats-officedocument.presentationml.notesSlide+xml"/>
  <Override PartName="/ppt/notesSlides/notesSlide118.xml" ContentType="application/vnd.openxmlformats-officedocument.presentationml.notesSlide+xml"/>
  <Override PartName="/ppt/notesSlides/notesSlide127.xml" ContentType="application/vnd.openxmlformats-officedocument.presentationml.notesSlide+xml"/>
  <Override PartName="/ppt/notesSlides/notesSlide122.xml" ContentType="application/vnd.openxmlformats-officedocument.presentationml.notesSlide+xml"/>
  <Override PartName="/ppt/notesSlides/notesSlide115.xml" ContentType="application/vnd.openxmlformats-officedocument.presentationml.notesSlide+xml"/>
  <Override PartName="/ppt/notesSlides/notesSlide121.xml" ContentType="application/vnd.openxmlformats-officedocument.presentationml.notesSlide+xml"/>
  <Override PartName="/ppt/notesSlides/notesSlide114.xml" ContentType="application/vnd.openxmlformats-officedocument.presentationml.notesSlide+xml"/>
  <Override PartName="/ppt/notesSlides/notesSlide113.xml" ContentType="application/vnd.openxmlformats-officedocument.presentationml.notesSlide+xml"/>
  <Override PartName="/ppt/notesSlides/notesSlide112.xml" ContentType="application/vnd.openxmlformats-officedocument.presentationml.notesSlide+xml"/>
  <Override PartName="/ppt/notesSlides/notesSlide109.xml" ContentType="application/vnd.openxmlformats-officedocument.presentationml.notesSlide+xml"/>
  <Override PartName="/ppt/notesSlides/notesSlide8.xml" ContentType="application/vnd.openxmlformats-officedocument.presentationml.notesSlide+xml"/>
  <Override PartName="/ppt/notesSlides/notesSlide87.xml" ContentType="application/vnd.openxmlformats-officedocument.presentationml.notesSlide+xml"/>
  <Override PartName="/ppt/notesSlides/notesSlide102.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34.xml" ContentType="application/vnd.openxmlformats-officedocument.presentationml.notesSlide+xml"/>
  <Override PartName="/ppt/notesSlides/notesSlide80.xml" ContentType="application/vnd.openxmlformats-officedocument.presentationml.notesSlide+xml"/>
  <Override PartName="/ppt/notesSlides/notesSlide45.xml" ContentType="application/vnd.openxmlformats-officedocument.presentationml.notesSlide+xml"/>
  <Override PartName="/ppt/notesSlides/notesSlide91.xml" ContentType="application/vnd.openxmlformats-officedocument.presentationml.notesSlide+xml"/>
  <Override PartName="/ppt/notesSlides/notesSlide31.xml" ContentType="application/vnd.openxmlformats-officedocument.presentationml.notesSlide+xml"/>
  <Override PartName="/ppt/notesSlides/notesSlide56.xml" ContentType="application/vnd.openxmlformats-officedocument.presentationml.notesSlide+xml"/>
  <Override PartName="/ppt/notesSlides/notesSlide104.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93.xml" ContentType="application/vnd.openxmlformats-officedocument.presentationml.notesSlide+xml"/>
  <Override PartName="/ppt/notesSlides/notesSlide33.xml" ContentType="application/vnd.openxmlformats-officedocument.presentationml.notesSlide+xml"/>
  <Override PartName="/ppt/notesSlides/notesSlide58.xml" ContentType="application/vnd.openxmlformats-officedocument.presentationml.notesSlide+xml"/>
  <Override PartName="/ppt/notesSlides/notesSlide9.xml" ContentType="application/vnd.openxmlformats-officedocument.presentationml.notesSlide+xml"/>
  <Override PartName="/ppt/notesSlides/notesSlide88.xml" ContentType="application/vnd.openxmlformats-officedocument.presentationml.notesSlide+xml"/>
  <Override PartName="/ppt/notesSlides/notesSlide74.xml" ContentType="application/vnd.openxmlformats-officedocument.presentationml.notesSlide+xml"/>
  <Override PartName="/ppt/notesSlides/notesSlide28.xml" ContentType="application/vnd.openxmlformats-officedocument.presentationml.notesSlide+xml"/>
  <Override PartName="/ppt/notesSlides/notesSlide42.xml" ContentType="application/vnd.openxmlformats-officedocument.presentationml.notesSlide+xml"/>
  <Override PartName="/ppt/notesSlides/notesSlide32.xml" ContentType="application/vnd.openxmlformats-officedocument.presentationml.notesSlide+xml"/>
  <Override PartName="/ppt/notesSlides/notesSlide57.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90.xml" ContentType="application/vnd.openxmlformats-officedocument.presentationml.notesSlide+xml"/>
  <Override PartName="/ppt/notesSlides/notesSlide120.xml" ContentType="application/vnd.openxmlformats-officedocument.presentationml.notesSlide+xml"/>
  <Override PartName="/ppt/notesSlides/notesSlide89.xml" ContentType="application/vnd.openxmlformats-officedocument.presentationml.notesSlide+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slideMaster6.xml" ContentType="application/vnd.openxmlformats-officedocument.presentationml.slideMaster+xml"/>
  <Override PartName="/ppt/slideMasters/slideMaster2.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4.xml" ContentType="application/vnd.openxmlformats-officedocument.presentationml.slide+xml"/>
  <Override PartName="/ppt/slides/slide78.xml" ContentType="application/vnd.openxmlformats-officedocument.presentationml.slide+xml"/>
  <Override PartName="/ppt/slides/slide120.xml" ContentType="application/vnd.openxmlformats-officedocument.presentationml.slide+xml"/>
  <Override PartName="/ppt/slides/slide53.xml" ContentType="application/vnd.openxmlformats-officedocument.presentationml.slide+xml"/>
  <Override PartName="/ppt/slides/slide77.xml" ContentType="application/vnd.openxmlformats-officedocument.presentationml.slide+xml"/>
  <Override PartName="/ppt/slides/slide52.xml" ContentType="application/vnd.openxmlformats-officedocument.presentationml.slide+xml"/>
  <Override PartName="/ppt/slides/slide76.xml" ContentType="application/vnd.openxmlformats-officedocument.presentationml.slide+xml"/>
  <Override PartName="/ppt/slides/slide51.xml" ContentType="application/vnd.openxmlformats-officedocument.presentationml.slide+xml"/>
  <Override PartName="/ppt/slides/slide75.xml" ContentType="application/vnd.openxmlformats-officedocument.presentationml.slide+xml"/>
  <Override PartName="/ppt/slides/slide50.xml" ContentType="application/vnd.openxmlformats-officedocument.presentationml.slide+xml"/>
  <Override PartName="/ppt/slides/slide69.xml" ContentType="application/vnd.openxmlformats-officedocument.presentationml.slide+xml"/>
  <Override PartName="/ppt/slides/slide111.xml" ContentType="application/vnd.openxmlformats-officedocument.presentationml.slide+xml"/>
  <Override PartName="/ppt/slides/slide44.xml" ContentType="application/vnd.openxmlformats-officedocument.presentationml.slide+xml"/>
  <Override PartName="/ppt/slides/slide68.xml" ContentType="application/vnd.openxmlformats-officedocument.presentationml.slide+xml"/>
  <Override PartName="/ppt/slides/slide110.xml" ContentType="application/vnd.openxmlformats-officedocument.presentationml.slide+xml"/>
  <Override PartName="/ppt/slides/slide43.xml" ContentType="application/vnd.openxmlformats-officedocument.presentationml.slide+xml"/>
  <Override PartName="/ppt/slides/slide67.xml" ContentType="application/vnd.openxmlformats-officedocument.presentationml.slide+xml"/>
  <Override PartName="/ppt/slides/slide42.xml" ContentType="application/vnd.openxmlformats-officedocument.presentationml.slide+xml"/>
  <Override PartName="/ppt/slides/slide66.xml" ContentType="application/vnd.openxmlformats-officedocument.presentationml.slide+xml"/>
  <Override PartName="/ppt/slides/slide41.xml" ContentType="application/vnd.openxmlformats-officedocument.presentationml.slide+xml"/>
  <Override PartName="/ppt/slides/slide65.xml" ContentType="application/vnd.openxmlformats-officedocument.presentationml.slide+xml"/>
  <Override PartName="/ppt/slides/slide4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7.xml" ContentType="application/vnd.openxmlformats-officedocument.presentationml.slide+xml"/>
  <Override PartName="/ppt/slides/slide37.xml" ContentType="application/vnd.openxmlformats-officedocument.presentationml.slide+xml"/>
  <Override PartName="/ppt/slides/slide12.xml" ContentType="application/vnd.openxmlformats-officedocument.presentationml.slide+xml"/>
  <Override PartName="/ppt/slides/slide6.xml" ContentType="application/vnd.openxmlformats-officedocument.presentationml.slide+xml"/>
  <Override PartName="/ppt/slides/slide45.xml" ContentType="application/vnd.openxmlformats-officedocument.presentationml.slide+xml"/>
  <Override PartName="/ppt/slides/slide20.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9.xml.rels" ContentType="application/vnd.openxmlformats-package.relationships+xml"/>
  <Override PartName="/ppt/slides/_rels/slide15.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2.xml.rels" ContentType="application/vnd.openxmlformats-package.relationships+xml"/>
  <Override PartName="/ppt/slides/_rels/slide109.xml.rels" ContentType="application/vnd.openxmlformats-package.relationships+xml"/>
  <Override PartName="/ppt/slides/_rels/slide39.xml.rels" ContentType="application/vnd.openxmlformats-package.relationships+xml"/>
  <Override PartName="/ppt/slides/_rels/slide88.xml.rels" ContentType="application/vnd.openxmlformats-package.relationships+xml"/>
  <Override PartName="/ppt/slides/_rels/slide115.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32.xml.rels" ContentType="application/vnd.openxmlformats-package.relationships+xml"/>
  <Override PartName="/ppt/slides/_rels/slide81.xml.rels" ContentType="application/vnd.openxmlformats-package.relationships+xml"/>
  <Override PartName="/ppt/slides/_rels/slide79.xml.rels" ContentType="application/vnd.openxmlformats-package.relationships+xml"/>
  <Override PartName="/ppt/slides/_rels/slide121.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_rels/slide82.xml.rels" ContentType="application/vnd.openxmlformats-package.relationships+xml"/>
  <Override PartName="/ppt/slides/_rels/slide13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110.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111.xml.rels" ContentType="application/vnd.openxmlformats-package.relationships+xml"/>
  <Override PartName="/ppt/slides/_rels/slide57.xml.rels" ContentType="application/vnd.openxmlformats-package.relationships+xml"/>
  <Override PartName="/ppt/slides/_rels/slide10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112.xml.rels" ContentType="application/vnd.openxmlformats-package.relationships+xml"/>
  <Override PartName="/ppt/slides/_rels/slide86.xml.rels" ContentType="application/vnd.openxmlformats-package.relationships+xml"/>
  <Override PartName="/ppt/slides/_rels/slide113.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114.xml.rels" ContentType="application/vnd.openxmlformats-package.relationships+xml"/>
  <Override PartName="/ppt/slides/_rels/slide38.xml.rels" ContentType="application/vnd.openxmlformats-package.relationships+xml"/>
  <Override PartName="/ppt/slides/_rels/slide1.xml.rels" ContentType="application/vnd.openxmlformats-package.relationships+xml"/>
  <Override PartName="/ppt/slides/_rels/slide89.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122.xml.rels" ContentType="application/vnd.openxmlformats-package.relationships+xml"/>
  <Override PartName="/ppt/slides/_rels/slide3.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118.xml.rels" ContentType="application/vnd.openxmlformats-package.relationships+xml"/>
  <Override PartName="/ppt/slides/_rels/slide33.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27.xml.rels" ContentType="application/vnd.openxmlformats-package.relationships+xml"/>
  <Override PartName="/ppt/slides/_rels/slide55.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21.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20.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120.xml.rels" ContentType="application/vnd.openxmlformats-package.relationships+xml"/>
  <Override PartName="/ppt/slides/_rels/slide63.xml.rels" ContentType="application/vnd.openxmlformats-package.relationships+xml"/>
  <Override PartName="/ppt/slides/_rels/slide119.xml.rels" ContentType="application/vnd.openxmlformats-package.relationships+xml"/>
  <Override PartName="/ppt/slides/_rels/slide106.xml.rels" ContentType="application/vnd.openxmlformats-package.relationships+xml"/>
  <Override PartName="/ppt/slides/_rels/slide124.xml.rels" ContentType="application/vnd.openxmlformats-package.relationships+xml"/>
  <Override PartName="/ppt/slides/_rels/slide48.xml.rels" ContentType="application/vnd.openxmlformats-package.relationships+xml"/>
  <Override PartName="/ppt/slides/_rels/slide97.xml.rels" ContentType="application/vnd.openxmlformats-package.relationships+xml"/>
  <Override PartName="/ppt/slides/_rels/slide132.xml.rels" ContentType="application/vnd.openxmlformats-package.relationships+xml"/>
  <Override PartName="/ppt/slides/_rels/slide95.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107.xml.rels" ContentType="application/vnd.openxmlformats-package.relationships+xml"/>
  <Override PartName="/ppt/slides/_rels/slide70.xml.rels" ContentType="application/vnd.openxmlformats-package.relationships+xml"/>
  <Override PartName="/ppt/slides/_rels/slide64.xml.rels" ContentType="application/vnd.openxmlformats-package.relationships+xml"/>
  <Override PartName="/ppt/slides/_rels/slide61.xml.rels" ContentType="application/vnd.openxmlformats-package.relationships+xml"/>
  <Override PartName="/ppt/slides/_rels/slide12.xml.rels" ContentType="application/vnd.openxmlformats-package.relationships+xml"/>
  <Override PartName="/ppt/slides/_rels/slide45.xml.rels" ContentType="application/vnd.openxmlformats-package.relationships+xml"/>
  <Override PartName="/ppt/slides/_rels/slide94.xml.rels" ContentType="application/vnd.openxmlformats-package.relationships+xml"/>
  <Override PartName="/ppt/slides/_rels/slide76.xml.rels" ContentType="application/vnd.openxmlformats-package.relationships+xml"/>
  <Override PartName="/ppt/slides/_rels/slide103.xml.rels" ContentType="application/vnd.openxmlformats-package.relationships+xml"/>
  <Override PartName="/ppt/slides/_rels/slide131.xml.rels" ContentType="application/vnd.openxmlformats-package.relationships+xml"/>
  <Override PartName="/ppt/slides/_rels/slide59.xml.rels" ContentType="application/vnd.openxmlformats-package.relationships+xml"/>
  <Override PartName="/ppt/slides/_rels/slide101.xml.rels" ContentType="application/vnd.openxmlformats-package.relationships+xml"/>
  <Override PartName="/ppt/slides/_rels/slide74.xml.rels" ContentType="application/vnd.openxmlformats-package.relationships+xml"/>
  <Override PartName="/ppt/slides/_rels/slide25.xml.rels" ContentType="application/vnd.openxmlformats-package.relationships+xml"/>
  <Override PartName="/ppt/slides/_rels/slide44.xml.rels" ContentType="application/vnd.openxmlformats-package.relationships+xml"/>
  <Override PartName="/ppt/slides/_rels/slide93.xml.rels" ContentType="application/vnd.openxmlformats-package.relationships+xml"/>
  <Override PartName="/ppt/slides/_rels/slide58.xml.rels" ContentType="application/vnd.openxmlformats-package.relationships+xml"/>
  <Override PartName="/ppt/slides/_rels/slide75.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60.xml.rels" ContentType="application/vnd.openxmlformats-package.relationships+xml"/>
  <Override PartName="/ppt/slides/_rels/slide56.xml.rels" ContentType="application/vnd.openxmlformats-package.relationships+xml"/>
  <Override PartName="/ppt/slides/_rels/slide104.xml.rels" ContentType="application/vnd.openxmlformats-package.relationships+xml"/>
  <Override PartName="/ppt/slides/_rels/slide108.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133.xml.rels" ContentType="application/vnd.openxmlformats-package.relationships+xml"/>
  <Override PartName="/ppt/slides/_rels/slide127.xml.rels" ContentType="application/vnd.openxmlformats-package.relationships+xml"/>
  <Override PartName="/ppt/slides/_rels/slide129.xml.rels" ContentType="application/vnd.openxmlformats-package.relationships+xml"/>
  <Override PartName="/ppt/slides/_rels/slide135.xml.rels" ContentType="application/vnd.openxmlformats-package.relationships+xml"/>
  <Override PartName="/ppt/slides/_rels/slide128.xml.rels" ContentType="application/vnd.openxmlformats-package.relationships+xml"/>
  <Override PartName="/ppt/slides/_rels/slide134.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125.xml.rels" ContentType="application/vnd.openxmlformats-package.relationships+xml"/>
  <Override PartName="/ppt/slides/slide46.xml" ContentType="application/vnd.openxmlformats-officedocument.presentationml.slide+xml"/>
  <Override PartName="/ppt/slides/slide21.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48.xml" ContentType="application/vnd.openxmlformats-officedocument.presentationml.slide+xml"/>
  <Override PartName="/ppt/slides/slide23.xml" ContentType="application/vnd.openxmlformats-officedocument.presentationml.slide+xml"/>
  <Override PartName="/ppt/slides/slide4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slides/slide30.xml" ContentType="application/vnd.openxmlformats-officedocument.presentationml.slide+xml"/>
  <Override PartName="/ppt/slides/slide56.xml" ContentType="application/vnd.openxmlformats-officedocument.presentationml.slide+xml"/>
  <Override PartName="/ppt/slides/slide31.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2.xml" ContentType="application/vnd.openxmlformats-officedocument.presentationml.slide+xml"/>
  <Override PartName="/ppt/slides/slide127.xml" ContentType="application/vnd.openxmlformats-officedocument.presentationml.slide+xml"/>
  <Override PartName="/ppt/slides/slide18.xml" ContentType="application/vnd.openxmlformats-officedocument.presentationml.slide+xml"/>
  <Override PartName="/ppt/slides/slide103.xml" ContentType="application/vnd.openxmlformats-officedocument.presentationml.slide+xml"/>
  <Override PartName="/ppt/slides/slide128.xml" ContentType="application/vnd.openxmlformats-officedocument.presentationml.slide+xml"/>
  <Override PartName="/ppt/slides/slide19.xml" ContentType="application/vnd.openxmlformats-officedocument.presentationml.slide+xml"/>
  <Override PartName="/ppt/slides/slide104.xml" ContentType="application/vnd.openxmlformats-officedocument.presentationml.slide+xml"/>
  <Override PartName="/ppt/slides/slide129.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35.xml" ContentType="application/vnd.openxmlformats-officedocument.presentationml.slide+xml"/>
  <Override PartName="/ppt/slides/slide132.xml" ContentType="application/vnd.openxmlformats-officedocument.presentationml.slide+xml"/>
  <Override PartName="/ppt/slides/slide125.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18.xml" ContentType="application/vnd.openxmlformats-officedocument.presentationml.slide+xml"/>
  <Override PartName="/ppt/slides/slide133.xml" ContentType="application/vnd.openxmlformats-officedocument.presentationml.slide+xml"/>
  <Override PartName="/ppt/slides/slide126.xml" ContentType="application/vnd.openxmlformats-officedocument.presentationml.slide+xml"/>
  <Override PartName="/ppt/slides/slide17.xml" ContentType="application/vnd.openxmlformats-officedocument.presentationml.slide+xml"/>
  <Override PartName="/ppt/slides/slide119.xml" ContentType="application/vnd.openxmlformats-officedocument.presentationml.slide+xml"/>
  <Override PartName="/ppt/slides/slide134.xml" ContentType="application/vnd.openxmlformats-officedocument.presentationml.slide+xml"/>
  <Override PartName="/ppt/slides/slide124.xml" ContentType="application/vnd.openxmlformats-officedocument.presentationml.slide+xml"/>
  <Override PartName="/ppt/slides/slide9.xml" ContentType="application/vnd.openxmlformats-officedocument.presentationml.slide+xml"/>
  <Override PartName="/ppt/slides/slide15.xml" ContentType="application/vnd.openxmlformats-officedocument.presentationml.slide+xml"/>
  <Override PartName="/ppt/slides/slide117.xml" ContentType="application/vnd.openxmlformats-officedocument.presentationml.slide+xml"/>
  <Override PartName="/ppt/slides/slide123.xml" ContentType="application/vnd.openxmlformats-officedocument.presentationml.slide+xml"/>
  <Override PartName="/ppt/slides/slide39.xml" ContentType="application/vnd.openxmlformats-officedocument.presentationml.slide+xml"/>
  <Override PartName="/ppt/slides/slide8.xml" ContentType="application/vnd.openxmlformats-officedocument.presentationml.slide+xml"/>
  <Override PartName="/ppt/slides/slide14.xml" ContentType="application/vnd.openxmlformats-officedocument.presentationml.slide+xml"/>
  <Override PartName="/ppt/slides/slide116.xml" ContentType="application/vnd.openxmlformats-officedocument.presentationml.slide+xml"/>
  <Override PartName="/ppt/slides/slide122.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xml" ContentType="application/vnd.openxmlformats-officedocument.presentationml.slide+xml"/>
  <Override PartName="/ppt/slides/slide108.xml" ContentType="application/vnd.openxmlformats-officedocument.presentationml.slide+xml"/>
  <Override PartName="/ppt/slides/slide2.xml" ContentType="application/vnd.openxmlformats-officedocument.presentationml.slide+xml"/>
  <Override PartName="/ppt/slides/slide10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notesMaster" Target="notesMasters/notesMaster1.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Relationship Id="rId42" Type="http://schemas.openxmlformats.org/officeDocument/2006/relationships/slide" Target="slides/slide33.xml"/><Relationship Id="rId43" Type="http://schemas.openxmlformats.org/officeDocument/2006/relationships/slide" Target="slides/slide34.xml"/><Relationship Id="rId44" Type="http://schemas.openxmlformats.org/officeDocument/2006/relationships/slide" Target="slides/slide35.xml"/><Relationship Id="rId45" Type="http://schemas.openxmlformats.org/officeDocument/2006/relationships/slide" Target="slides/slide36.xml"/><Relationship Id="rId46" Type="http://schemas.openxmlformats.org/officeDocument/2006/relationships/slide" Target="slides/slide37.xml"/><Relationship Id="rId47" Type="http://schemas.openxmlformats.org/officeDocument/2006/relationships/slide" Target="slides/slide38.xml"/><Relationship Id="rId48" Type="http://schemas.openxmlformats.org/officeDocument/2006/relationships/slide" Target="slides/slide39.xml"/><Relationship Id="rId49" Type="http://schemas.openxmlformats.org/officeDocument/2006/relationships/slide" Target="slides/slide40.xml"/><Relationship Id="rId50" Type="http://schemas.openxmlformats.org/officeDocument/2006/relationships/slide" Target="slides/slide41.xml"/><Relationship Id="rId51" Type="http://schemas.openxmlformats.org/officeDocument/2006/relationships/slide" Target="slides/slide42.xml"/><Relationship Id="rId52" Type="http://schemas.openxmlformats.org/officeDocument/2006/relationships/slide" Target="slides/slide43.xml"/><Relationship Id="rId53" Type="http://schemas.openxmlformats.org/officeDocument/2006/relationships/slide" Target="slides/slide44.xml"/><Relationship Id="rId54" Type="http://schemas.openxmlformats.org/officeDocument/2006/relationships/slide" Target="slides/slide45.xml"/><Relationship Id="rId55" Type="http://schemas.openxmlformats.org/officeDocument/2006/relationships/slide" Target="slides/slide46.xml"/><Relationship Id="rId56" Type="http://schemas.openxmlformats.org/officeDocument/2006/relationships/slide" Target="slides/slide47.xml"/><Relationship Id="rId57" Type="http://schemas.openxmlformats.org/officeDocument/2006/relationships/slide" Target="slides/slide48.xml"/><Relationship Id="rId58" Type="http://schemas.openxmlformats.org/officeDocument/2006/relationships/slide" Target="slides/slide49.xml"/><Relationship Id="rId59" Type="http://schemas.openxmlformats.org/officeDocument/2006/relationships/slide" Target="slides/slide50.xml"/><Relationship Id="rId60" Type="http://schemas.openxmlformats.org/officeDocument/2006/relationships/slide" Target="slides/slide51.xml"/><Relationship Id="rId61" Type="http://schemas.openxmlformats.org/officeDocument/2006/relationships/slide" Target="slides/slide52.xml"/><Relationship Id="rId62" Type="http://schemas.openxmlformats.org/officeDocument/2006/relationships/slide" Target="slides/slide53.xml"/><Relationship Id="rId63" Type="http://schemas.openxmlformats.org/officeDocument/2006/relationships/slide" Target="slides/slide54.xml"/><Relationship Id="rId64" Type="http://schemas.openxmlformats.org/officeDocument/2006/relationships/slide" Target="slides/slide55.xml"/><Relationship Id="rId65" Type="http://schemas.openxmlformats.org/officeDocument/2006/relationships/slide" Target="slides/slide56.xml"/><Relationship Id="rId66" Type="http://schemas.openxmlformats.org/officeDocument/2006/relationships/slide" Target="slides/slide57.xml"/><Relationship Id="rId67" Type="http://schemas.openxmlformats.org/officeDocument/2006/relationships/slide" Target="slides/slide58.xml"/><Relationship Id="rId68" Type="http://schemas.openxmlformats.org/officeDocument/2006/relationships/slide" Target="slides/slide59.xml"/><Relationship Id="rId69" Type="http://schemas.openxmlformats.org/officeDocument/2006/relationships/slide" Target="slides/slide60.xml"/><Relationship Id="rId70" Type="http://schemas.openxmlformats.org/officeDocument/2006/relationships/slide" Target="slides/slide61.xml"/><Relationship Id="rId71" Type="http://schemas.openxmlformats.org/officeDocument/2006/relationships/slide" Target="slides/slide62.xml"/><Relationship Id="rId72" Type="http://schemas.openxmlformats.org/officeDocument/2006/relationships/slide" Target="slides/slide63.xml"/><Relationship Id="rId73" Type="http://schemas.openxmlformats.org/officeDocument/2006/relationships/slide" Target="slides/slide64.xml"/><Relationship Id="rId74" Type="http://schemas.openxmlformats.org/officeDocument/2006/relationships/slide" Target="slides/slide65.xml"/><Relationship Id="rId75" Type="http://schemas.openxmlformats.org/officeDocument/2006/relationships/slide" Target="slides/slide66.xml"/><Relationship Id="rId76" Type="http://schemas.openxmlformats.org/officeDocument/2006/relationships/slide" Target="slides/slide67.xml"/><Relationship Id="rId77" Type="http://schemas.openxmlformats.org/officeDocument/2006/relationships/slide" Target="slides/slide68.xml"/><Relationship Id="rId78" Type="http://schemas.openxmlformats.org/officeDocument/2006/relationships/slide" Target="slides/slide69.xml"/><Relationship Id="rId79" Type="http://schemas.openxmlformats.org/officeDocument/2006/relationships/slide" Target="slides/slide70.xml"/><Relationship Id="rId80" Type="http://schemas.openxmlformats.org/officeDocument/2006/relationships/slide" Target="slides/slide71.xml"/><Relationship Id="rId81" Type="http://schemas.openxmlformats.org/officeDocument/2006/relationships/slide" Target="slides/slide72.xml"/><Relationship Id="rId82" Type="http://schemas.openxmlformats.org/officeDocument/2006/relationships/slide" Target="slides/slide73.xml"/><Relationship Id="rId83" Type="http://schemas.openxmlformats.org/officeDocument/2006/relationships/slide" Target="slides/slide74.xml"/><Relationship Id="rId84" Type="http://schemas.openxmlformats.org/officeDocument/2006/relationships/slide" Target="slides/slide75.xml"/><Relationship Id="rId85" Type="http://schemas.openxmlformats.org/officeDocument/2006/relationships/slide" Target="slides/slide76.xml"/><Relationship Id="rId86" Type="http://schemas.openxmlformats.org/officeDocument/2006/relationships/slide" Target="slides/slide77.xml"/><Relationship Id="rId87" Type="http://schemas.openxmlformats.org/officeDocument/2006/relationships/slide" Target="slides/slide78.xml"/><Relationship Id="rId88" Type="http://schemas.openxmlformats.org/officeDocument/2006/relationships/slide" Target="slides/slide79.xml"/><Relationship Id="rId89" Type="http://schemas.openxmlformats.org/officeDocument/2006/relationships/slide" Target="slides/slide80.xml"/><Relationship Id="rId90" Type="http://schemas.openxmlformats.org/officeDocument/2006/relationships/slide" Target="slides/slide81.xml"/><Relationship Id="rId91" Type="http://schemas.openxmlformats.org/officeDocument/2006/relationships/slide" Target="slides/slide82.xml"/><Relationship Id="rId92" Type="http://schemas.openxmlformats.org/officeDocument/2006/relationships/slide" Target="slides/slide83.xml"/><Relationship Id="rId93" Type="http://schemas.openxmlformats.org/officeDocument/2006/relationships/slide" Target="slides/slide84.xml"/><Relationship Id="rId94" Type="http://schemas.openxmlformats.org/officeDocument/2006/relationships/slide" Target="slides/slide85.xml"/><Relationship Id="rId95" Type="http://schemas.openxmlformats.org/officeDocument/2006/relationships/slide" Target="slides/slide86.xml"/><Relationship Id="rId96" Type="http://schemas.openxmlformats.org/officeDocument/2006/relationships/slide" Target="slides/slide87.xml"/><Relationship Id="rId97" Type="http://schemas.openxmlformats.org/officeDocument/2006/relationships/slide" Target="slides/slide88.xml"/><Relationship Id="rId98" Type="http://schemas.openxmlformats.org/officeDocument/2006/relationships/slide" Target="slides/slide89.xml"/><Relationship Id="rId99" Type="http://schemas.openxmlformats.org/officeDocument/2006/relationships/slide" Target="slides/slide90.xml"/><Relationship Id="rId100" Type="http://schemas.openxmlformats.org/officeDocument/2006/relationships/slide" Target="slides/slide91.xml"/><Relationship Id="rId101" Type="http://schemas.openxmlformats.org/officeDocument/2006/relationships/slide" Target="slides/slide92.xml"/><Relationship Id="rId102" Type="http://schemas.openxmlformats.org/officeDocument/2006/relationships/slide" Target="slides/slide93.xml"/><Relationship Id="rId103" Type="http://schemas.openxmlformats.org/officeDocument/2006/relationships/slide" Target="slides/slide94.xml"/><Relationship Id="rId104" Type="http://schemas.openxmlformats.org/officeDocument/2006/relationships/slide" Target="slides/slide95.xml"/><Relationship Id="rId105" Type="http://schemas.openxmlformats.org/officeDocument/2006/relationships/slide" Target="slides/slide96.xml"/><Relationship Id="rId106" Type="http://schemas.openxmlformats.org/officeDocument/2006/relationships/slide" Target="slides/slide97.xml"/><Relationship Id="rId107" Type="http://schemas.openxmlformats.org/officeDocument/2006/relationships/slide" Target="slides/slide98.xml"/><Relationship Id="rId108" Type="http://schemas.openxmlformats.org/officeDocument/2006/relationships/slide" Target="slides/slide99.xml"/><Relationship Id="rId109" Type="http://schemas.openxmlformats.org/officeDocument/2006/relationships/slide" Target="slides/slide100.xml"/><Relationship Id="rId110" Type="http://schemas.openxmlformats.org/officeDocument/2006/relationships/slide" Target="slides/slide101.xml"/><Relationship Id="rId111" Type="http://schemas.openxmlformats.org/officeDocument/2006/relationships/slide" Target="slides/slide102.xml"/><Relationship Id="rId112" Type="http://schemas.openxmlformats.org/officeDocument/2006/relationships/slide" Target="slides/slide103.xml"/><Relationship Id="rId113" Type="http://schemas.openxmlformats.org/officeDocument/2006/relationships/slide" Target="slides/slide104.xml"/><Relationship Id="rId114" Type="http://schemas.openxmlformats.org/officeDocument/2006/relationships/slide" Target="slides/slide105.xml"/><Relationship Id="rId115" Type="http://schemas.openxmlformats.org/officeDocument/2006/relationships/slide" Target="slides/slide106.xml"/><Relationship Id="rId116" Type="http://schemas.openxmlformats.org/officeDocument/2006/relationships/slide" Target="slides/slide107.xml"/><Relationship Id="rId117" Type="http://schemas.openxmlformats.org/officeDocument/2006/relationships/slide" Target="slides/slide108.xml"/><Relationship Id="rId118" Type="http://schemas.openxmlformats.org/officeDocument/2006/relationships/slide" Target="slides/slide109.xml"/><Relationship Id="rId119" Type="http://schemas.openxmlformats.org/officeDocument/2006/relationships/slide" Target="slides/slide110.xml"/><Relationship Id="rId120" Type="http://schemas.openxmlformats.org/officeDocument/2006/relationships/slide" Target="slides/slide111.xml"/><Relationship Id="rId121" Type="http://schemas.openxmlformats.org/officeDocument/2006/relationships/slide" Target="slides/slide112.xml"/><Relationship Id="rId122" Type="http://schemas.openxmlformats.org/officeDocument/2006/relationships/slide" Target="slides/slide113.xml"/><Relationship Id="rId123" Type="http://schemas.openxmlformats.org/officeDocument/2006/relationships/slide" Target="slides/slide114.xml"/><Relationship Id="rId124" Type="http://schemas.openxmlformats.org/officeDocument/2006/relationships/slide" Target="slides/slide115.xml"/><Relationship Id="rId125" Type="http://schemas.openxmlformats.org/officeDocument/2006/relationships/slide" Target="slides/slide116.xml"/><Relationship Id="rId126" Type="http://schemas.openxmlformats.org/officeDocument/2006/relationships/slide" Target="slides/slide117.xml"/><Relationship Id="rId127" Type="http://schemas.openxmlformats.org/officeDocument/2006/relationships/slide" Target="slides/slide118.xml"/><Relationship Id="rId128" Type="http://schemas.openxmlformats.org/officeDocument/2006/relationships/slide" Target="slides/slide119.xml"/><Relationship Id="rId129" Type="http://schemas.openxmlformats.org/officeDocument/2006/relationships/slide" Target="slides/slide120.xml"/><Relationship Id="rId130" Type="http://schemas.openxmlformats.org/officeDocument/2006/relationships/slide" Target="slides/slide121.xml"/><Relationship Id="rId131" Type="http://schemas.openxmlformats.org/officeDocument/2006/relationships/slide" Target="slides/slide122.xml"/><Relationship Id="rId132" Type="http://schemas.openxmlformats.org/officeDocument/2006/relationships/slide" Target="slides/slide123.xml"/><Relationship Id="rId133" Type="http://schemas.openxmlformats.org/officeDocument/2006/relationships/slide" Target="slides/slide124.xml"/><Relationship Id="rId134" Type="http://schemas.openxmlformats.org/officeDocument/2006/relationships/slide" Target="slides/slide125.xml"/><Relationship Id="rId135" Type="http://schemas.openxmlformats.org/officeDocument/2006/relationships/slide" Target="slides/slide126.xml"/><Relationship Id="rId136" Type="http://schemas.openxmlformats.org/officeDocument/2006/relationships/slide" Target="slides/slide127.xml"/><Relationship Id="rId137" Type="http://schemas.openxmlformats.org/officeDocument/2006/relationships/slide" Target="slides/slide128.xml"/><Relationship Id="rId138" Type="http://schemas.openxmlformats.org/officeDocument/2006/relationships/slide" Target="slides/slide129.xml"/><Relationship Id="rId139" Type="http://schemas.openxmlformats.org/officeDocument/2006/relationships/slide" Target="slides/slide130.xml"/><Relationship Id="rId140" Type="http://schemas.openxmlformats.org/officeDocument/2006/relationships/slide" Target="slides/slide131.xml"/><Relationship Id="rId141" Type="http://schemas.openxmlformats.org/officeDocument/2006/relationships/slide" Target="slides/slide132.xml"/><Relationship Id="rId142" Type="http://schemas.openxmlformats.org/officeDocument/2006/relationships/slide" Target="slides/slide133.xml"/><Relationship Id="rId143" Type="http://schemas.openxmlformats.org/officeDocument/2006/relationships/slide" Target="slides/slide134.xml"/><Relationship Id="rId144" Type="http://schemas.openxmlformats.org/officeDocument/2006/relationships/slide" Target="slides/slide135.xml"/>
</Relationships>
</file>

<file path=ppt/notesMasters/_rels/notesMaster1.xml.rels><?xml version="1.0" encoding="UTF-8"?>
<Relationships xmlns="http://schemas.openxmlformats.org/package/2006/relationships"><Relationship Id="rId1" Type="http://schemas.openxmlformats.org/officeDocument/2006/relationships/theme" Target="../theme/theme8.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sldImg"/>
          </p:nvPr>
        </p:nvSpPr>
        <p:spPr>
          <a:xfrm>
            <a:off x="216360" y="812520"/>
            <a:ext cx="7126920" cy="4008960"/>
          </a:xfrm>
          <a:prstGeom prst="rect">
            <a:avLst/>
          </a:prstGeom>
        </p:spPr>
        <p:txBody>
          <a:bodyPr lIns="0" rIns="0" tIns="0" bIns="0" anchor="ctr">
            <a:noAutofit/>
          </a:bodyPr>
          <a:p>
            <a:pPr algn="ctr"/>
            <a:r>
              <a:rPr b="0" lang="pt-PT" sz="4400" spc="-1" strike="noStrike">
                <a:latin typeface="Arial"/>
              </a:rPr>
              <a:t>Click to move the slide</a:t>
            </a:r>
            <a:endParaRPr b="0" lang="pt-PT" sz="4400" spc="-1" strike="noStrike">
              <a:latin typeface="Arial"/>
            </a:endParaRPr>
          </a:p>
        </p:txBody>
      </p:sp>
      <p:sp>
        <p:nvSpPr>
          <p:cNvPr id="284" name="PlaceHolder 2"/>
          <p:cNvSpPr>
            <a:spLocks noGrp="1"/>
          </p:cNvSpPr>
          <p:nvPr>
            <p:ph type="body"/>
          </p:nvPr>
        </p:nvSpPr>
        <p:spPr>
          <a:xfrm>
            <a:off x="756000" y="5078520"/>
            <a:ext cx="6047640" cy="4811040"/>
          </a:xfrm>
          <a:prstGeom prst="rect">
            <a:avLst/>
          </a:prstGeom>
        </p:spPr>
        <p:txBody>
          <a:bodyPr lIns="0" rIns="0" tIns="0" bIns="0">
            <a:noAutofit/>
          </a:bodyPr>
          <a:p>
            <a:r>
              <a:rPr b="0" lang="pt-PT" sz="2000" spc="-1" strike="noStrike">
                <a:latin typeface="Arial"/>
              </a:rPr>
              <a:t>Click to edit the notes format</a:t>
            </a:r>
            <a:endParaRPr b="0" lang="pt-PT" sz="2000" spc="-1" strike="noStrike">
              <a:latin typeface="Arial"/>
            </a:endParaRPr>
          </a:p>
        </p:txBody>
      </p:sp>
      <p:sp>
        <p:nvSpPr>
          <p:cNvPr id="285" name="PlaceHolder 3"/>
          <p:cNvSpPr>
            <a:spLocks noGrp="1"/>
          </p:cNvSpPr>
          <p:nvPr>
            <p:ph type="hdr"/>
          </p:nvPr>
        </p:nvSpPr>
        <p:spPr>
          <a:xfrm>
            <a:off x="0" y="0"/>
            <a:ext cx="3280680" cy="534240"/>
          </a:xfrm>
          <a:prstGeom prst="rect">
            <a:avLst/>
          </a:prstGeom>
        </p:spPr>
        <p:txBody>
          <a:bodyPr lIns="0" rIns="0" tIns="0" bIns="0">
            <a:noAutofit/>
          </a:bodyPr>
          <a:p>
            <a:r>
              <a:rPr b="0" lang="pt-PT" sz="1400" spc="-1" strike="noStrike">
                <a:latin typeface="Times New Roman"/>
              </a:rPr>
              <a:t>&lt;header&gt;</a:t>
            </a:r>
            <a:endParaRPr b="0" lang="pt-PT" sz="1400" spc="-1" strike="noStrike">
              <a:latin typeface="Times New Roman"/>
            </a:endParaRPr>
          </a:p>
        </p:txBody>
      </p:sp>
      <p:sp>
        <p:nvSpPr>
          <p:cNvPr id="286" name="PlaceHolder 4"/>
          <p:cNvSpPr>
            <a:spLocks noGrp="1"/>
          </p:cNvSpPr>
          <p:nvPr>
            <p:ph type="dt"/>
          </p:nvPr>
        </p:nvSpPr>
        <p:spPr>
          <a:xfrm>
            <a:off x="4278960" y="0"/>
            <a:ext cx="3280680" cy="534240"/>
          </a:xfrm>
          <a:prstGeom prst="rect">
            <a:avLst/>
          </a:prstGeom>
        </p:spPr>
        <p:txBody>
          <a:bodyPr lIns="0" rIns="0" tIns="0" bIns="0">
            <a:noAutofit/>
          </a:bodyPr>
          <a:p>
            <a:pPr algn="r"/>
            <a:r>
              <a:rPr b="0" lang="pt-PT" sz="1400" spc="-1" strike="noStrike">
                <a:latin typeface="Times New Roman"/>
              </a:rPr>
              <a:t>&lt;date/time&gt;</a:t>
            </a:r>
            <a:endParaRPr b="0" lang="pt-PT" sz="1400" spc="-1" strike="noStrike">
              <a:latin typeface="Times New Roman"/>
            </a:endParaRPr>
          </a:p>
        </p:txBody>
      </p:sp>
      <p:sp>
        <p:nvSpPr>
          <p:cNvPr id="287" name="PlaceHolder 5"/>
          <p:cNvSpPr>
            <a:spLocks noGrp="1"/>
          </p:cNvSpPr>
          <p:nvPr>
            <p:ph type="ftr"/>
          </p:nvPr>
        </p:nvSpPr>
        <p:spPr>
          <a:xfrm>
            <a:off x="0" y="10157400"/>
            <a:ext cx="3280680" cy="534240"/>
          </a:xfrm>
          <a:prstGeom prst="rect">
            <a:avLst/>
          </a:prstGeom>
        </p:spPr>
        <p:txBody>
          <a:bodyPr lIns="0" rIns="0" tIns="0" bIns="0" anchor="b">
            <a:noAutofit/>
          </a:bodyPr>
          <a:p>
            <a:r>
              <a:rPr b="0" lang="pt-PT" sz="1400" spc="-1" strike="noStrike">
                <a:latin typeface="Times New Roman"/>
              </a:rPr>
              <a:t>&lt;footer&gt;</a:t>
            </a:r>
            <a:endParaRPr b="0" lang="pt-PT" sz="1400" spc="-1" strike="noStrike">
              <a:latin typeface="Times New Roman"/>
            </a:endParaRPr>
          </a:p>
        </p:txBody>
      </p:sp>
      <p:sp>
        <p:nvSpPr>
          <p:cNvPr id="28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F001F20D-F388-4C25-A5F0-6877C79AB54C}" type="slidenum">
              <a:rPr b="0" lang="pt-PT" sz="1400" spc="-1" strike="noStrike">
                <a:latin typeface="Times New Roman"/>
              </a:rPr>
              <a:t>&lt;number&gt;</a:t>
            </a:fld>
            <a:endParaRPr b="0" lang="pt-PT"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380880" y="685800"/>
            <a:ext cx="6095160" cy="3428280"/>
          </a:xfrm>
          <a:prstGeom prst="rect">
            <a:avLst/>
          </a:prstGeom>
        </p:spPr>
      </p:sp>
      <p:sp>
        <p:nvSpPr>
          <p:cNvPr id="74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The first question always asked</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There is also the abbreviation of K8s -- K, eight letters, s</a:t>
            </a:r>
            <a:endParaRPr b="0" lang="pt-PT"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0" name="PlaceHolder 1"/>
          <p:cNvSpPr>
            <a:spLocks noGrp="1"/>
          </p:cNvSpPr>
          <p:nvPr>
            <p:ph type="sldImg"/>
          </p:nvPr>
        </p:nvSpPr>
        <p:spPr>
          <a:xfrm>
            <a:off x="381240" y="685800"/>
            <a:ext cx="6095160" cy="3428280"/>
          </a:xfrm>
          <a:prstGeom prst="rect">
            <a:avLst/>
          </a:prstGeom>
        </p:spPr>
      </p:sp>
      <p:sp>
        <p:nvSpPr>
          <p:cNvPr id="76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Get right into the meat of the internals.</a:t>
            </a:r>
            <a:endParaRPr b="0" lang="pt-PT" sz="11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381240" y="685800"/>
            <a:ext cx="6095160" cy="3428280"/>
          </a:xfrm>
          <a:prstGeom prst="rect">
            <a:avLst/>
          </a:prstGeom>
        </p:spPr>
      </p:sp>
      <p:sp>
        <p:nvSpPr>
          <p:cNvPr id="92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As with the PV, you define your accessModes for your PVC. A PV and a PVC match through their accessModes.</a:t>
            </a:r>
            <a:endParaRPr b="0" lang="pt-PT" sz="1100" spc="-1" strike="noStrike">
              <a:latin typeface="Arial"/>
            </a:endParaRPr>
          </a:p>
          <a:p>
            <a:pPr marL="216000" indent="-216000">
              <a:lnSpc>
                <a:spcPct val="100000"/>
              </a:lnSpc>
            </a:pPr>
            <a:r>
              <a:rPr b="0" lang="pt-PT" sz="1100" spc="-1" strike="noStrike">
                <a:latin typeface="Arial"/>
              </a:rPr>
              <a:t>Likewise, you request how much storage your PVC will require. </a:t>
            </a:r>
            <a:br/>
            <a:r>
              <a:rPr b="0" lang="pt-PT" sz="1100" spc="-1" strike="noStrike">
                <a:latin typeface="Arial"/>
              </a:rPr>
              <a:t>Finally, you can specify what className you require. </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A lot of this can be arbitrary and highly dependent on your environment. </a:t>
            </a:r>
            <a:endParaRPr b="0" lang="pt-PT" sz="11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381240" y="685800"/>
            <a:ext cx="6095160" cy="3428280"/>
          </a:xfrm>
          <a:prstGeom prst="rect">
            <a:avLst/>
          </a:prstGeom>
        </p:spPr>
      </p:sp>
      <p:sp>
        <p:nvSpPr>
          <p:cNvPr id="92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This example defines a PV with 2Gi of space and a label.</a:t>
            </a:r>
            <a:endParaRPr b="0" lang="pt-PT" sz="1100" spc="-1" strike="noStrike">
              <a:latin typeface="Arial"/>
            </a:endParaRPr>
          </a:p>
          <a:p>
            <a:pPr marL="216000" indent="-216000">
              <a:lnSpc>
                <a:spcPct val="100000"/>
              </a:lnSpc>
            </a:pPr>
            <a:r>
              <a:rPr b="0" lang="pt-PT" sz="1100" spc="-1" strike="noStrike">
                <a:latin typeface="Arial"/>
              </a:rPr>
              <a:t>The PV is using the hostPath volume type, and thus they have a label of “type: hostpath”</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The PVC is looking for 1Gi of storage and is looking for a PV with a label of “type: hostpath”</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Next slide: match on labels</a:t>
            </a: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381240" y="685800"/>
            <a:ext cx="6095160" cy="3428280"/>
          </a:xfrm>
          <a:prstGeom prst="rect">
            <a:avLst/>
          </a:prstGeom>
        </p:spPr>
      </p:sp>
      <p:sp>
        <p:nvSpPr>
          <p:cNvPr id="92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solidFill>
                  <a:srgbClr val="000000"/>
                </a:solidFill>
                <a:latin typeface="Arial"/>
              </a:rPr>
              <a:t>They will match and bind because the labels match, the access modes match, and the PVC storage capacity is &lt;= PV storage capacity</a:t>
            </a:r>
            <a:endParaRPr b="0" lang="pt-PT" sz="11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380880" y="685800"/>
            <a:ext cx="6095160" cy="3428280"/>
          </a:xfrm>
          <a:prstGeom prst="rect">
            <a:avLst/>
          </a:prstGeom>
        </p:spPr>
      </p:sp>
      <p:sp>
        <p:nvSpPr>
          <p:cNvPr id="92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If you get or describe a PV, you will see that they have several different states.</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The diagram has a pretty good explanation but it warrants going over.</a:t>
            </a:r>
            <a:endParaRPr b="0" lang="pt-PT" sz="1100" spc="-1" strike="noStrike">
              <a:latin typeface="Arial"/>
            </a:endParaRPr>
          </a:p>
          <a:p>
            <a:pPr marL="216000" indent="-216000">
              <a:lnSpc>
                <a:spcPct val="100000"/>
              </a:lnSpc>
            </a:pPr>
            <a:r>
              <a:rPr b="0" lang="pt-PT" sz="1100" spc="-1" strike="noStrike">
                <a:latin typeface="Arial"/>
              </a:rPr>
              <a:t>Available - The PV is ready and available</a:t>
            </a:r>
            <a:endParaRPr b="0" lang="pt-PT" sz="1100" spc="-1" strike="noStrike">
              <a:latin typeface="Arial"/>
            </a:endParaRPr>
          </a:p>
          <a:p>
            <a:pPr marL="216000" indent="-216000">
              <a:lnSpc>
                <a:spcPct val="100000"/>
              </a:lnSpc>
            </a:pPr>
            <a:r>
              <a:rPr b="0" lang="pt-PT" sz="1100" spc="-1" strike="noStrike">
                <a:latin typeface="Arial"/>
              </a:rPr>
              <a:t>Bound - The PV has been bound to a PVC and is not available.</a:t>
            </a:r>
            <a:endParaRPr b="0" lang="pt-PT" sz="1100" spc="-1" strike="noStrike">
              <a:latin typeface="Arial"/>
            </a:endParaRPr>
          </a:p>
          <a:p>
            <a:pPr marL="216000" indent="-216000">
              <a:lnSpc>
                <a:spcPct val="100000"/>
              </a:lnSpc>
            </a:pPr>
            <a:r>
              <a:rPr b="0" lang="pt-PT" sz="1100" spc="-1" strike="noStrike">
                <a:latin typeface="Arial"/>
              </a:rPr>
              <a:t>Released - The PVC no longer exists. The PV is in a state that (depending on reclaimPolicy) requires manual intervention</a:t>
            </a:r>
            <a:endParaRPr b="0" lang="pt-PT" sz="1100" spc="-1" strike="noStrike">
              <a:latin typeface="Arial"/>
            </a:endParaRPr>
          </a:p>
          <a:p>
            <a:pPr marL="216000" indent="-216000">
              <a:lnSpc>
                <a:spcPct val="100000"/>
              </a:lnSpc>
            </a:pPr>
            <a:r>
              <a:rPr b="0" lang="pt-PT" sz="1100" spc="-1" strike="noStrike">
                <a:latin typeface="Arial"/>
              </a:rPr>
              <a:t>Failed - For some reason, Kubernetes could not reclaim the PV from the stale or deleted PVC</a:t>
            </a:r>
            <a:endParaRPr b="0" lang="pt-PT" sz="11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380880" y="685800"/>
            <a:ext cx="6095160" cy="3428280"/>
          </a:xfrm>
          <a:prstGeom prst="rect">
            <a:avLst/>
          </a:prstGeom>
        </p:spPr>
      </p:sp>
      <p:sp>
        <p:nvSpPr>
          <p:cNvPr id="92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PVCs can be named the same to make things consistent but point to different storage classes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latin typeface="Arial"/>
              </a:rPr>
              <a:t>In this example we have a dev and prod namespace. </a:t>
            </a:r>
            <a:endParaRPr b="0" lang="pt-PT" sz="1100" spc="-1" strike="noStrike">
              <a:latin typeface="Arial"/>
            </a:endParaRPr>
          </a:p>
          <a:p>
            <a:pPr>
              <a:lnSpc>
                <a:spcPct val="100000"/>
              </a:lnSpc>
            </a:pPr>
            <a:r>
              <a:rPr b="0" lang="pt-PT" sz="1100" spc="-1" strike="noStrike">
                <a:latin typeface="Arial"/>
              </a:rPr>
              <a:t>These PVCs are named the same, but reside within different namespaces and request different classes of storage. </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381240" y="685800"/>
            <a:ext cx="6095160" cy="3428280"/>
          </a:xfrm>
          <a:prstGeom prst="rect">
            <a:avLst/>
          </a:prstGeom>
        </p:spPr>
      </p:sp>
      <p:sp>
        <p:nvSpPr>
          <p:cNvPr id="93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There are instances in your application where you want to be able to store runtime-specific information.</a:t>
            </a:r>
            <a:endParaRPr b="0" lang="pt-PT" sz="1100" spc="-1" strike="noStrike">
              <a:latin typeface="Arial"/>
            </a:endParaRPr>
          </a:p>
          <a:p>
            <a:pPr marL="216000" indent="-216000">
              <a:lnSpc>
                <a:spcPct val="100000"/>
              </a:lnSpc>
            </a:pPr>
            <a:r>
              <a:rPr b="0" lang="pt-PT" sz="1100" spc="-1" strike="noStrike">
                <a:latin typeface="Arial"/>
              </a:rPr>
              <a:t>Things like connection info, SSL certs, certain flags that you will inevitably change over time.</a:t>
            </a:r>
            <a:endParaRPr b="0" lang="pt-PT" sz="1100" spc="-1" strike="noStrike">
              <a:latin typeface="Arial"/>
            </a:endParaRPr>
          </a:p>
          <a:p>
            <a:pPr marL="216000" indent="-216000">
              <a:lnSpc>
                <a:spcPct val="100000"/>
              </a:lnSpc>
            </a:pPr>
            <a:r>
              <a:rPr b="0" lang="pt-PT" sz="1100" spc="-1" strike="noStrike">
                <a:latin typeface="Arial"/>
              </a:rPr>
              <a:t>The Kubernetes takes that into account and has a solution with ConfigMaps and Secrets.</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ConfigMaps and Secrets are kind of like Volumes, as you’ll see.</a:t>
            </a:r>
            <a:endParaRPr b="0" lang="pt-PT" sz="11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381240" y="685800"/>
            <a:ext cx="6095160" cy="3428280"/>
          </a:xfrm>
          <a:prstGeom prst="rect">
            <a:avLst/>
          </a:prstGeom>
        </p:spPr>
      </p:sp>
      <p:sp>
        <p:nvSpPr>
          <p:cNvPr id="93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Configmap data is stored “outside” of the cluster (in etcd)</a:t>
            </a:r>
            <a:endParaRPr b="0" lang="pt-PT" sz="1100" spc="-1" strike="noStrike">
              <a:latin typeface="Arial"/>
            </a:endParaRPr>
          </a:p>
          <a:p>
            <a:pPr marL="216000" indent="-216000">
              <a:lnSpc>
                <a:spcPct val="100000"/>
              </a:lnSpc>
            </a:pPr>
            <a:r>
              <a:rPr b="0" lang="pt-PT" sz="1100" spc="-1" strike="noStrike">
                <a:latin typeface="Arial"/>
              </a:rPr>
              <a:t>They are insanely versatile. You can inject them as environment variables at runtime, as a command arg, or as a file or folder via a volume mount.</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They can also be created in a multitude of ways.</a:t>
            </a:r>
            <a:endParaRPr b="0" lang="pt-PT" sz="11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381240" y="685800"/>
            <a:ext cx="6095160" cy="3428280"/>
          </a:xfrm>
          <a:prstGeom prst="rect">
            <a:avLst/>
          </a:prstGeom>
        </p:spPr>
      </p:sp>
      <p:sp>
        <p:nvSpPr>
          <p:cNvPr id="93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This is a pretty basic example of a configmap. </a:t>
            </a:r>
            <a:endParaRPr b="0" lang="pt-PT" sz="1100" spc="-1" strike="noStrike">
              <a:latin typeface="Arial"/>
            </a:endParaRPr>
          </a:p>
          <a:p>
            <a:pPr marL="216000" indent="-216000">
              <a:lnSpc>
                <a:spcPct val="100000"/>
              </a:lnSpc>
            </a:pPr>
            <a:r>
              <a:rPr b="0" lang="pt-PT" sz="1100" spc="-1" strike="noStrike">
                <a:latin typeface="Arial"/>
              </a:rPr>
              <a:t>It has three different keys and values.</a:t>
            </a:r>
            <a:endParaRPr b="0" lang="pt-PT" sz="11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381240" y="685800"/>
            <a:ext cx="6095160" cy="3428280"/>
          </a:xfrm>
          <a:prstGeom prst="rect">
            <a:avLst/>
          </a:prstGeom>
        </p:spPr>
      </p:sp>
      <p:sp>
        <p:nvSpPr>
          <p:cNvPr id="93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Like I said there are a lot of different ways to create a configmap and all yield the same result.</a:t>
            </a:r>
            <a:endParaRPr b="0" lang="pt-PT"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380880" y="685800"/>
            <a:ext cx="6095160" cy="3428280"/>
          </a:xfrm>
          <a:prstGeom prst="rect">
            <a:avLst/>
          </a:prstGeom>
        </p:spPr>
      </p:sp>
      <p:sp>
        <p:nvSpPr>
          <p:cNvPr id="76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381240" y="685800"/>
            <a:ext cx="6095160" cy="3428280"/>
          </a:xfrm>
          <a:prstGeom prst="rect">
            <a:avLst/>
          </a:prstGeom>
        </p:spPr>
      </p:sp>
      <p:sp>
        <p:nvSpPr>
          <p:cNvPr id="93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You can use kubectl and simply pass it strings for everything</a:t>
            </a:r>
            <a:endParaRPr b="0" lang="pt-PT" sz="11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381240" y="685800"/>
            <a:ext cx="6095160" cy="3428280"/>
          </a:xfrm>
          <a:prstGeom prst="rect">
            <a:avLst/>
          </a:prstGeom>
        </p:spPr>
      </p:sp>
      <p:sp>
        <p:nvSpPr>
          <p:cNvPr id="94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You can pass it a folder and it will be smart and map the files to keys within the configmap</a:t>
            </a:r>
            <a:endParaRPr b="0" lang="pt-PT" sz="11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381240" y="685800"/>
            <a:ext cx="6095160" cy="3428280"/>
          </a:xfrm>
          <a:prstGeom prst="rect">
            <a:avLst/>
          </a:prstGeom>
        </p:spPr>
      </p:sp>
      <p:sp>
        <p:nvSpPr>
          <p:cNvPr id="94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Or you can pass the files individually.</a:t>
            </a:r>
            <a:endParaRPr b="0" lang="pt-PT" sz="11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380880" y="685800"/>
            <a:ext cx="6095160" cy="3428280"/>
          </a:xfrm>
          <a:prstGeom prst="rect">
            <a:avLst/>
          </a:prstGeom>
        </p:spPr>
      </p:sp>
      <p:sp>
        <p:nvSpPr>
          <p:cNvPr id="94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Secrets for the most part are functionally identical to ConfigMaps with a few small key differences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stored as base64 encoded content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encrypted if configured</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great for user/pass or certs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and can be created the same way as configmaps</a:t>
            </a:r>
            <a:endParaRPr b="0" lang="pt-PT" sz="11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381240" y="685800"/>
            <a:ext cx="6095160" cy="3428280"/>
          </a:xfrm>
          <a:prstGeom prst="rect">
            <a:avLst/>
          </a:prstGeom>
        </p:spPr>
      </p:sp>
      <p:sp>
        <p:nvSpPr>
          <p:cNvPr id="94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Looks very similar to ConfigMap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Now has a type: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docker-registry - used by container runtime to pull images from private registries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generic - just unstructured data</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tls - pub/priv keys that can be used both inside a container and out by k8s itself</a:t>
            </a:r>
            <a:endParaRPr b="0" lang="pt-PT" sz="11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381240" y="685800"/>
            <a:ext cx="6095160" cy="3428280"/>
          </a:xfrm>
          <a:prstGeom prst="rect">
            <a:avLst/>
          </a:prstGeom>
        </p:spPr>
      </p:sp>
      <p:sp>
        <p:nvSpPr>
          <p:cNvPr id="94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Same as ConfigMaps except you now have to tell it what kind of secret (we use generic here)</a:t>
            </a:r>
            <a:endParaRPr b="0" lang="pt-PT" sz="11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381240" y="685800"/>
            <a:ext cx="6095160" cy="3428280"/>
          </a:xfrm>
          <a:prstGeom prst="rect">
            <a:avLst/>
          </a:prstGeom>
        </p:spPr>
      </p:sp>
      <p:sp>
        <p:nvSpPr>
          <p:cNvPr id="95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From literals</a:t>
            </a:r>
            <a:endParaRPr b="0" lang="pt-PT" sz="11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381240" y="685800"/>
            <a:ext cx="6095160" cy="3428280"/>
          </a:xfrm>
          <a:prstGeom prst="rect">
            <a:avLst/>
          </a:prstGeom>
        </p:spPr>
      </p:sp>
      <p:sp>
        <p:nvSpPr>
          <p:cNvPr id="95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From a directory</a:t>
            </a:r>
            <a:endParaRPr b="0" lang="pt-PT" sz="11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381240" y="685800"/>
            <a:ext cx="6095160" cy="3428280"/>
          </a:xfrm>
          <a:prstGeom prst="rect">
            <a:avLst/>
          </a:prstGeom>
        </p:spPr>
      </p:sp>
      <p:sp>
        <p:nvSpPr>
          <p:cNvPr id="95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From individual files</a:t>
            </a:r>
            <a:endParaRPr b="0" lang="pt-PT" sz="11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381240" y="685800"/>
            <a:ext cx="6095160" cy="3428280"/>
          </a:xfrm>
          <a:prstGeom prst="rect">
            <a:avLst/>
          </a:prstGeom>
        </p:spPr>
      </p:sp>
      <p:sp>
        <p:nvSpPr>
          <p:cNvPr id="95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On the left is ConfigMaps, right is Secret</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K8s lets you pass all sorts of information into a container, with environment variables being one of them</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uses ‘valueFrom’</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specify that it comes from a ConfigMap or Secret, give it the cm/secret name and key you want to query</a:t>
            </a:r>
            <a:endParaRPr b="0" lang="pt-PT" sz="11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381240" y="685800"/>
            <a:ext cx="6095160" cy="3428280"/>
          </a:xfrm>
          <a:prstGeom prst="rect">
            <a:avLst/>
          </a:prstGeom>
        </p:spPr>
      </p:sp>
      <p:sp>
        <p:nvSpPr>
          <p:cNvPr id="95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Can then access it just as you would any other env var</a:t>
            </a:r>
            <a:endParaRPr b="0" lang="pt-PT" sz="11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381240" y="685800"/>
            <a:ext cx="6095160" cy="3428280"/>
          </a:xfrm>
          <a:prstGeom prst="rect">
            <a:avLst/>
          </a:prstGeom>
        </p:spPr>
      </p:sp>
      <p:sp>
        <p:nvSpPr>
          <p:cNvPr id="96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Also means it can be used in the command when launching a container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This is the same thing from the last example</a:t>
            </a:r>
            <a:endParaRPr b="0" lang="pt-PT" sz="11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381240" y="685800"/>
            <a:ext cx="6095160" cy="3428280"/>
          </a:xfrm>
          <a:prstGeom prst="rect">
            <a:avLst/>
          </a:prstGeom>
        </p:spPr>
      </p:sp>
      <p:sp>
        <p:nvSpPr>
          <p:cNvPr id="96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Now instead of printing them off, we just use normal shell expansion to use them</a:t>
            </a:r>
            <a:endParaRPr b="0" lang="pt-PT" sz="11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381240" y="685800"/>
            <a:ext cx="6095160" cy="3428280"/>
          </a:xfrm>
          <a:prstGeom prst="rect">
            <a:avLst/>
          </a:prstGeom>
        </p:spPr>
      </p:sp>
      <p:sp>
        <p:nvSpPr>
          <p:cNvPr id="96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Last method is actually mounting them as a volume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we specify volume type as a configmap or secret and give it the name</a:t>
            </a:r>
            <a:endParaRPr b="0" lang="pt-PT" sz="11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381240" y="685800"/>
            <a:ext cx="6095160" cy="3428280"/>
          </a:xfrm>
          <a:prstGeom prst="rect">
            <a:avLst/>
          </a:prstGeom>
        </p:spPr>
      </p:sp>
      <p:sp>
        <p:nvSpPr>
          <p:cNvPr id="96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Within the container itself, we reference it as we would any other volume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we specify the name, and give it a path</a:t>
            </a:r>
            <a:endParaRPr b="0" lang="pt-PT" sz="11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380880" y="685800"/>
            <a:ext cx="6095160" cy="3428280"/>
          </a:xfrm>
          <a:prstGeom prst="rect">
            <a:avLst/>
          </a:prstGeom>
        </p:spPr>
      </p:sp>
      <p:sp>
        <p:nvSpPr>
          <p:cNvPr id="96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Ns,pod: Jeff</a:t>
            </a:r>
            <a:endParaRPr b="0" lang="pt-PT" sz="1100" spc="-1" strike="noStrike">
              <a:latin typeface="Arial"/>
            </a:endParaRPr>
          </a:p>
          <a:p>
            <a:pPr marL="216000" indent="-216000">
              <a:lnSpc>
                <a:spcPct val="100000"/>
              </a:lnSpc>
            </a:pPr>
            <a:r>
              <a:rPr b="0" lang="pt-PT" sz="1100" spc="-1" strike="noStrike">
                <a:latin typeface="Arial"/>
              </a:rPr>
              <a:t>Labels,Selectors: Bob</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Service intro: Jeff</a:t>
            </a:r>
            <a:endParaRPr b="0" lang="pt-PT" sz="11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0" name="PlaceHolder 1"/>
          <p:cNvSpPr>
            <a:spLocks noGrp="1"/>
          </p:cNvSpPr>
          <p:nvPr>
            <p:ph type="sldImg"/>
          </p:nvPr>
        </p:nvSpPr>
        <p:spPr>
          <a:xfrm>
            <a:off x="380880" y="685800"/>
            <a:ext cx="6095160" cy="3428280"/>
          </a:xfrm>
          <a:prstGeom prst="rect">
            <a:avLst/>
          </a:prstGeom>
        </p:spPr>
      </p:sp>
      <p:sp>
        <p:nvSpPr>
          <p:cNvPr id="97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Heapster is being deprecated but can be found in minikube addons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metrics api is taking over, also in minikube as an addon</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used with horizontal pod autoscaler, kube-dashboard, kubectl etc</a:t>
            </a:r>
            <a:endParaRPr b="0" lang="pt-PT" sz="11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380880" y="685800"/>
            <a:ext cx="6095160" cy="3428280"/>
          </a:xfrm>
          <a:prstGeom prst="rect">
            <a:avLst/>
          </a:prstGeom>
        </p:spPr>
      </p:sp>
      <p:sp>
        <p:nvSpPr>
          <p:cNvPr id="97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Heapster is being deprecated but can be found in minikube addons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metrics api is taking over, also in minikube as an addon</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used with horizontal pod autoscaler, kube-dashboard, kubectl etc</a:t>
            </a:r>
            <a:endParaRPr b="0" lang="pt-PT"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380880" y="685800"/>
            <a:ext cx="6095160" cy="3428280"/>
          </a:xfrm>
          <a:prstGeom prst="rect">
            <a:avLst/>
          </a:prstGeom>
        </p:spPr>
      </p:sp>
      <p:sp>
        <p:nvSpPr>
          <p:cNvPr id="76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Kube-apiserver</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Gate keeper for everything in kubernetes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EVERYTHING interacts with kubernetes through the apiserver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Etcd</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Distributed storage back end for kubernetes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The apiserver is the only thing that talks to it</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Kube-controller-manager</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The home of the core controllers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kube-scheduler</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handes placement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380880" y="685800"/>
            <a:ext cx="6095160" cy="3428280"/>
          </a:xfrm>
          <a:prstGeom prst="rect">
            <a:avLst/>
          </a:prstGeom>
        </p:spPr>
      </p:sp>
      <p:sp>
        <p:nvSpPr>
          <p:cNvPr id="97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PlaceHolder 1"/>
          <p:cNvSpPr>
            <a:spLocks noGrp="1"/>
          </p:cNvSpPr>
          <p:nvPr>
            <p:ph type="sldImg"/>
          </p:nvPr>
        </p:nvSpPr>
        <p:spPr>
          <a:xfrm>
            <a:off x="381240" y="685800"/>
            <a:ext cx="6095160" cy="3428280"/>
          </a:xfrm>
          <a:prstGeom prst="rect">
            <a:avLst/>
          </a:prstGeom>
        </p:spPr>
      </p:sp>
      <p:sp>
        <p:nvSpPr>
          <p:cNvPr id="76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provides forward facing REST interface into k8s itself</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everything, ALL components interact with each other through the api-server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handles authn, authz, request validation, mutation and admission control and serves as a generic front end to the backing datastore</a:t>
            </a:r>
            <a:endParaRPr b="0" lang="pt-PT"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381240" y="685800"/>
            <a:ext cx="6095160" cy="3428280"/>
          </a:xfrm>
          <a:prstGeom prst="rect">
            <a:avLst/>
          </a:prstGeom>
        </p:spPr>
      </p:sp>
      <p:sp>
        <p:nvSpPr>
          <p:cNvPr id="76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is the backing datastore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extremely durable and highly available key-value store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was developed originally by coreos now redhat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however it is in the process of being donated to the CNCF</a:t>
            </a:r>
            <a:endParaRPr b="0" lang="pt-PT"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sldImg"/>
          </p:nvPr>
        </p:nvSpPr>
        <p:spPr>
          <a:xfrm>
            <a:off x="380880" y="685800"/>
            <a:ext cx="6095160" cy="3428280"/>
          </a:xfrm>
          <a:prstGeom prst="rect">
            <a:avLst/>
          </a:prstGeom>
        </p:spPr>
      </p:sp>
      <p:sp>
        <p:nvSpPr>
          <p:cNvPr id="77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Its the director behind the scenes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thing that says “hey I need a few more pods spun up”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Does NOT handle scheduling, just decides what the desired state of the cluster should look like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e.g. receives request for a deployment, produces replicaset, then produces pods</a:t>
            </a:r>
            <a:endParaRPr b="0" lang="pt-PT"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2" name="PlaceHolder 1"/>
          <p:cNvSpPr>
            <a:spLocks noGrp="1"/>
          </p:cNvSpPr>
          <p:nvPr>
            <p:ph type="sldImg"/>
          </p:nvPr>
        </p:nvSpPr>
        <p:spPr>
          <a:xfrm>
            <a:off x="380880" y="685800"/>
            <a:ext cx="6095160" cy="3428280"/>
          </a:xfrm>
          <a:prstGeom prst="rect">
            <a:avLst/>
          </a:prstGeom>
        </p:spPr>
      </p:sp>
      <p:sp>
        <p:nvSpPr>
          <p:cNvPr id="77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scheduler decides which nodes should run which pods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updates pod with a node assignment, nodes poll checking which pods have their matching assignment</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takes into account variety of reqs, affinity, anti-affinity, hw resources etc</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possible to actually run more than one scheduler</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example: kube-batch is a gang scheduler based off LSF/Symphony from IBM</a:t>
            </a:r>
            <a:endParaRPr b="0" lang="pt-PT"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380880" y="685800"/>
            <a:ext cx="6095160" cy="3428280"/>
          </a:xfrm>
          <a:prstGeom prst="rect">
            <a:avLst/>
          </a:prstGeom>
        </p:spPr>
      </p:sp>
      <p:sp>
        <p:nvSpPr>
          <p:cNvPr id="77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Its the director behind the scenes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thing that says “hey I need a few more pods spun up”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Does NOT handle scheduling, just decides what the desired state of the cluster should look like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e.g. receives request for a deployment, produces replicaset, then produces pods</a:t>
            </a:r>
            <a:endParaRPr b="0" lang="pt-PT"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381240" y="685800"/>
            <a:ext cx="6095160" cy="3428280"/>
          </a:xfrm>
          <a:prstGeom prst="rect">
            <a:avLst/>
          </a:prstGeom>
        </p:spPr>
      </p:sp>
      <p:sp>
        <p:nvSpPr>
          <p:cNvPr id="77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Kubelet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Agent running on every node, including the control plane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Kube-proxy</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The network ‘plumber’ for Kubernetes services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Enables in-cluster load-balancing and service discovery</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Container Runtime Engine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The containerizer itself - typically docker </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PlaceHolder 1"/>
          <p:cNvSpPr>
            <a:spLocks noGrp="1"/>
          </p:cNvSpPr>
          <p:nvPr>
            <p:ph type="sldImg"/>
          </p:nvPr>
        </p:nvSpPr>
        <p:spPr>
          <a:xfrm>
            <a:off x="380880" y="685800"/>
            <a:ext cx="6095160" cy="3428280"/>
          </a:xfrm>
          <a:prstGeom prst="rect">
            <a:avLst/>
          </a:prstGeom>
        </p:spPr>
      </p:sp>
      <p:sp>
        <p:nvSpPr>
          <p:cNvPr id="77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the single host daemon required for a being a part of a kubernetes cluster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can read pod manifests from several different locations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workers: poll kube-apiserver looking for what they should run</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masters: run the master services as static manifests found locally on the host</a:t>
            </a:r>
            <a:endParaRPr b="0" lang="pt-PT"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380880" y="685800"/>
            <a:ext cx="6095160" cy="3428280"/>
          </a:xfrm>
          <a:prstGeom prst="rect">
            <a:avLst/>
          </a:prstGeom>
        </p:spPr>
      </p:sp>
      <p:sp>
        <p:nvSpPr>
          <p:cNvPr id="78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kube-proxy is the plumber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creates the rules on the host to map and expose services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uses a combination of ipvs and iptables to manage networking/loadbalancing</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ipvs is more performant and opens the door to a wider feature set (port ranges, better lb rules etc)</a:t>
            </a:r>
            <a:endParaRPr b="0" lang="pt-PT" sz="11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sldImg"/>
          </p:nvPr>
        </p:nvSpPr>
        <p:spPr>
          <a:xfrm>
            <a:off x="381240" y="685800"/>
            <a:ext cx="6095160" cy="3428280"/>
          </a:xfrm>
          <a:prstGeom prst="rect">
            <a:avLst/>
          </a:prstGeom>
        </p:spPr>
      </p:sp>
      <p:sp>
        <p:nvSpPr>
          <p:cNvPr id="78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Kubernetes functions with multiple different containerizers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Interacts with them through the CRI - container runtime interface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CRI creates a ‘shim’ to talk between kubelet and the container runtime </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cri-o is a cool one that allows you to run any oci compatible image/runtime in Kubernetes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 </a:t>
            </a:r>
            <a:r>
              <a:rPr b="0" lang="pt-PT" sz="1100" spc="-1" strike="noStrike">
                <a:latin typeface="Arial"/>
              </a:rPr>
              <a:t>kata is a super lightweight KVM wrapper</a:t>
            </a:r>
            <a:endParaRPr b="0" lang="pt-PT" sz="11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381240" y="685800"/>
            <a:ext cx="6095160" cy="3428280"/>
          </a:xfrm>
          <a:prstGeom prst="rect">
            <a:avLst/>
          </a:prstGeom>
        </p:spPr>
      </p:sp>
      <p:sp>
        <p:nvSpPr>
          <p:cNvPr id="78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380880" y="685800"/>
            <a:ext cx="6095160" cy="3428280"/>
          </a:xfrm>
          <a:prstGeom prst="rect">
            <a:avLst/>
          </a:prstGeom>
        </p:spPr>
      </p:sp>
      <p:sp>
        <p:nvSpPr>
          <p:cNvPr id="78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Networking is where people tend to get confused, they think of it like Docker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backing cluster network is a plugin, does not work just out of the box</a:t>
            </a:r>
            <a:endParaRPr b="0" lang="pt-PT"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380880" y="685800"/>
            <a:ext cx="6095160" cy="3428280"/>
          </a:xfrm>
          <a:prstGeom prst="rect">
            <a:avLst/>
          </a:prstGeom>
        </p:spPr>
      </p:sp>
      <p:sp>
        <p:nvSpPr>
          <p:cNvPr id="78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 complete picture</a:t>
            </a:r>
            <a:endParaRPr b="0" lang="pt-PT" sz="11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380880" y="685800"/>
            <a:ext cx="6095160" cy="3428280"/>
          </a:xfrm>
          <a:prstGeom prst="rect">
            <a:avLst/>
          </a:prstGeom>
        </p:spPr>
      </p:sp>
      <p:sp>
        <p:nvSpPr>
          <p:cNvPr id="79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Reminder to myself: Don’t expand on things on </a:t>
            </a:r>
            <a:r>
              <a:rPr b="0" lang="pt-PT" sz="1100" spc="-1" strike="noStrike">
                <a:latin typeface="Arial"/>
              </a:rPr>
              <a:t>THIS SLIDE, use the next ones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Kubernetes adheres to these fundamental rules for </a:t>
            </a:r>
            <a:r>
              <a:rPr b="0" lang="pt-PT" sz="1100" spc="-1" strike="noStrike">
                <a:latin typeface="Arial"/>
              </a:rPr>
              <a:t>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380880" y="685800"/>
            <a:ext cx="6095160" cy="3428280"/>
          </a:xfrm>
          <a:prstGeom prst="rect">
            <a:avLst/>
          </a:prstGeom>
        </p:spPr>
      </p:sp>
      <p:sp>
        <p:nvSpPr>
          <p:cNvPr id="79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sldImg"/>
          </p:nvPr>
        </p:nvSpPr>
        <p:spPr>
          <a:xfrm>
            <a:off x="380880" y="685800"/>
            <a:ext cx="6095160" cy="3428280"/>
          </a:xfrm>
          <a:prstGeom prst="rect">
            <a:avLst/>
          </a:prstGeom>
        </p:spPr>
      </p:sp>
      <p:sp>
        <p:nvSpPr>
          <p:cNvPr id="79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380880" y="685800"/>
            <a:ext cx="6095160" cy="3428280"/>
          </a:xfrm>
          <a:prstGeom prst="rect">
            <a:avLst/>
          </a:prstGeom>
        </p:spPr>
      </p:sp>
      <p:sp>
        <p:nvSpPr>
          <p:cNvPr id="74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There’s a phrase called Google-scale. This was developed out of a need to scale large container applications across Google-scale infrastructure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borg is the man behind the curtain managing everything in google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Kubernetes is loosely coupled, meaning that all the components have little knowledge of each other and function independently.</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This makes them easy to replace and integrate with a wide variety of systems</a:t>
            </a:r>
            <a:endParaRPr b="0" lang="pt-PT"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380880" y="685800"/>
            <a:ext cx="6095160" cy="3428280"/>
          </a:xfrm>
          <a:prstGeom prst="rect">
            <a:avLst/>
          </a:prstGeom>
        </p:spPr>
      </p:sp>
      <p:sp>
        <p:nvSpPr>
          <p:cNvPr id="79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381240" y="685800"/>
            <a:ext cx="6095160" cy="3428280"/>
          </a:xfrm>
          <a:prstGeom prst="rect">
            <a:avLst/>
          </a:prstGeom>
        </p:spPr>
      </p:sp>
      <p:sp>
        <p:nvSpPr>
          <p:cNvPr id="79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Networking is where people tend to get confused, they think of it like Docker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backing cluster network is a plugin, does not work just out of the box</a:t>
            </a:r>
            <a:endParaRPr b="0" lang="pt-PT"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381240" y="685800"/>
            <a:ext cx="6095160" cy="3428280"/>
          </a:xfrm>
          <a:prstGeom prst="rect">
            <a:avLst/>
          </a:prstGeom>
        </p:spPr>
      </p:sp>
      <p:sp>
        <p:nvSpPr>
          <p:cNvPr id="80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Reminder to myself: Don’t expand on things on THIS SLIDE, use the next ones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Kubernetes adheres to these fundamental rules for networking</a:t>
            </a:r>
            <a:endParaRPr b="0" lang="pt-PT" sz="1100" spc="-1" strike="noStrike">
              <a:latin typeface="Arial"/>
            </a:endParaRPr>
          </a:p>
          <a:p>
            <a:pPr>
              <a:lnSpc>
                <a:spcPct val="100000"/>
              </a:lnSpc>
            </a:pP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381240" y="685800"/>
            <a:ext cx="6095160" cy="3428280"/>
          </a:xfrm>
          <a:prstGeom prst="rect">
            <a:avLst/>
          </a:prstGeom>
        </p:spPr>
      </p:sp>
      <p:sp>
        <p:nvSpPr>
          <p:cNvPr id="80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Pods are groups of containers into a single manageable unit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Example: app container + a container within a pod that sends logs to another service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As such the containers share a network namespace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Pods are given a cluster unique IP for the duration of its lifecycle.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Think dhcp, a Pod will be given a static lease for as long as it’s around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381240" y="685800"/>
            <a:ext cx="6095160" cy="3428280"/>
          </a:xfrm>
          <a:prstGeom prst="rect">
            <a:avLst/>
          </a:prstGeom>
        </p:spPr>
      </p:sp>
      <p:sp>
        <p:nvSpPr>
          <p:cNvPr id="80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Both pod-to-service and external-to-service connectivity relies on kube-proxy</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For pod-to-service - kubernetes creates a cluster-wide IP that can map to n-number of pods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think like a dns name, or an LB to point to containers backing your service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 </a:t>
            </a:r>
            <a:r>
              <a:rPr b="0" lang="pt-PT" sz="1100" spc="-1" strike="noStrike">
                <a:latin typeface="Arial"/>
              </a:rPr>
              <a:t>External Connectivity relies on an external entity, a cloud provider or some other system in conjunction with kube-proxy to map out-of-cluster access to cluster services</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sldImg"/>
          </p:nvPr>
        </p:nvSpPr>
        <p:spPr>
          <a:xfrm>
            <a:off x="380880" y="685800"/>
            <a:ext cx="6095160" cy="3428280"/>
          </a:xfrm>
          <a:prstGeom prst="rect">
            <a:avLst/>
          </a:prstGeom>
        </p:spPr>
      </p:sp>
      <p:sp>
        <p:nvSpPr>
          <p:cNvPr id="80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Ns,pod: Jeff</a:t>
            </a:r>
            <a:endParaRPr b="0" lang="pt-PT" sz="1100" spc="-1" strike="noStrike">
              <a:latin typeface="Arial"/>
            </a:endParaRPr>
          </a:p>
          <a:p>
            <a:pPr marL="216000" indent="-216000">
              <a:lnSpc>
                <a:spcPct val="100000"/>
              </a:lnSpc>
            </a:pPr>
            <a:r>
              <a:rPr b="0" lang="pt-PT" sz="1100" spc="-1" strike="noStrike">
                <a:latin typeface="Arial"/>
              </a:rPr>
              <a:t>Labels,Selectors: Bob</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Service intro: Jeff</a:t>
            </a:r>
            <a:endParaRPr b="0" lang="pt-PT" sz="11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381240" y="685800"/>
            <a:ext cx="6095160" cy="3428280"/>
          </a:xfrm>
          <a:prstGeom prst="rect">
            <a:avLst/>
          </a:prstGeom>
        </p:spPr>
      </p:sp>
      <p:sp>
        <p:nvSpPr>
          <p:cNvPr id="80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Think like a scope or even a subdomain</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This is a very similar concept to namespaces in programming. In fact it is the same, just for application architecture.</a:t>
            </a:r>
            <a:endParaRPr b="0" lang="pt-PT" sz="11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380880" y="685800"/>
            <a:ext cx="6095160" cy="3428280"/>
          </a:xfrm>
          <a:prstGeom prst="rect">
            <a:avLst/>
          </a:prstGeom>
        </p:spPr>
      </p:sp>
      <p:sp>
        <p:nvSpPr>
          <p:cNvPr id="81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solidFill>
                  <a:srgbClr val="000000"/>
                </a:solidFill>
                <a:latin typeface="Arial"/>
              </a:rPr>
              <a:t>Discuss sidecar pattern</a:t>
            </a:r>
            <a:endParaRPr b="0" lang="pt-PT" sz="1100" spc="-1" strike="noStrike">
              <a:latin typeface="Arial"/>
            </a:endParaRPr>
          </a:p>
          <a:p>
            <a:pPr marL="216000" indent="-216000">
              <a:lnSpc>
                <a:spcPct val="100000"/>
              </a:lnSpc>
            </a:pPr>
            <a:r>
              <a:rPr b="0" lang="pt-PT" sz="1100" spc="-1" strike="noStrike">
                <a:solidFill>
                  <a:srgbClr val="000000"/>
                </a:solidFill>
                <a:latin typeface="Arial"/>
              </a:rPr>
              <a:t>This is a good example of a pod having multiple containers</a:t>
            </a: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sldImg"/>
          </p:nvPr>
        </p:nvSpPr>
        <p:spPr>
          <a:xfrm>
            <a:off x="380880" y="685800"/>
            <a:ext cx="6095160" cy="3428280"/>
          </a:xfrm>
          <a:prstGeom prst="rect">
            <a:avLst/>
          </a:prstGeom>
        </p:spPr>
      </p:sp>
      <p:sp>
        <p:nvSpPr>
          <p:cNvPr id="81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Essentially a Pod without a name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No need to supply apiVersion or Kind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381240" y="685800"/>
            <a:ext cx="6095160" cy="3428280"/>
          </a:xfrm>
          <a:prstGeom prst="rect">
            <a:avLst/>
          </a:prstGeom>
        </p:spPr>
      </p:sp>
      <p:sp>
        <p:nvSpPr>
          <p:cNvPr id="75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A lot of key components are batteries-included</a:t>
            </a:r>
            <a:endParaRPr b="0" lang="pt-PT"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381240" y="685800"/>
            <a:ext cx="6095160" cy="3428280"/>
          </a:xfrm>
          <a:prstGeom prst="rect">
            <a:avLst/>
          </a:prstGeom>
        </p:spPr>
      </p:sp>
      <p:sp>
        <p:nvSpPr>
          <p:cNvPr id="81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Selectors allow you to create rules based on your labels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NO ‘hard links’ to things, everything is done through labels and selectors</a:t>
            </a:r>
            <a:endParaRPr b="0" lang="pt-PT"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381240" y="685800"/>
            <a:ext cx="6095160" cy="3428280"/>
          </a:xfrm>
          <a:prstGeom prst="rect">
            <a:avLst/>
          </a:prstGeom>
        </p:spPr>
      </p:sp>
      <p:sp>
        <p:nvSpPr>
          <p:cNvPr id="81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Not ephemeral. Repeat repeat repeat.</a:t>
            </a:r>
            <a:endParaRPr b="0" lang="pt-PT" sz="11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sldImg"/>
          </p:nvPr>
        </p:nvSpPr>
        <p:spPr>
          <a:xfrm>
            <a:off x="381240" y="685800"/>
            <a:ext cx="6095160" cy="3428280"/>
          </a:xfrm>
          <a:prstGeom prst="rect">
            <a:avLst/>
          </a:prstGeom>
        </p:spPr>
      </p:sp>
      <p:sp>
        <p:nvSpPr>
          <p:cNvPr id="81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This in-turn acts as a simple round-robin load balancer among the Pods targeted by the selector.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More options coming</a:t>
            </a:r>
            <a:endParaRPr b="0" lang="pt-PT" sz="11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381240" y="685800"/>
            <a:ext cx="6095160" cy="3428280"/>
          </a:xfrm>
          <a:prstGeom prst="rect">
            <a:avLst/>
          </a:prstGeom>
        </p:spPr>
      </p:sp>
      <p:sp>
        <p:nvSpPr>
          <p:cNvPr id="82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clusterIP,LB - Bob</a:t>
            </a:r>
            <a:endParaRPr b="0" lang="pt-PT" sz="1100" spc="-1" strike="noStrike">
              <a:latin typeface="Arial"/>
            </a:endParaRPr>
          </a:p>
          <a:p>
            <a:pPr marL="216000" indent="-216000">
              <a:lnSpc>
                <a:spcPct val="100000"/>
              </a:lnSpc>
            </a:pPr>
            <a:r>
              <a:rPr b="0" lang="pt-PT" sz="1100" spc="-1" strike="noStrike">
                <a:latin typeface="Arial"/>
              </a:rPr>
              <a:t>Nodeport,External - Jeff</a:t>
            </a:r>
            <a:endParaRPr b="0" lang="pt-PT"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381240" y="685800"/>
            <a:ext cx="6095160" cy="3428280"/>
          </a:xfrm>
          <a:prstGeom prst="rect">
            <a:avLst/>
          </a:prstGeom>
        </p:spPr>
      </p:sp>
      <p:sp>
        <p:nvSpPr>
          <p:cNvPr id="82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 </a:t>
            </a:r>
            <a:r>
              <a:rPr b="0" lang="pt-PT" sz="1100" spc="-1" strike="noStrike">
                <a:latin typeface="Arial"/>
              </a:rPr>
              <a:t>ClusterIP is an internal LB for your application</a:t>
            </a:r>
            <a:endParaRPr b="0" lang="pt-PT"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381240" y="685800"/>
            <a:ext cx="6095160" cy="3428280"/>
          </a:xfrm>
          <a:prstGeom prst="rect">
            <a:avLst/>
          </a:prstGeom>
        </p:spPr>
      </p:sp>
      <p:sp>
        <p:nvSpPr>
          <p:cNvPr id="82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The Pod on host C requests the service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Hits host iptables and it load-balances the connection between the endpoints residing on Hosts A, B</a:t>
            </a:r>
            <a:endParaRPr b="0" lang="pt-PT"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381240" y="685800"/>
            <a:ext cx="6095160" cy="3428280"/>
          </a:xfrm>
          <a:prstGeom prst="rect">
            <a:avLst/>
          </a:prstGeom>
        </p:spPr>
      </p:sp>
      <p:sp>
        <p:nvSpPr>
          <p:cNvPr id="75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The instance will have a new IP and likely be on a different host, but Kubernetes gives the primitives for us to ‘not care’ about that.</a:t>
            </a:r>
            <a:endParaRPr b="0" lang="pt-PT" sz="11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380880" y="685800"/>
            <a:ext cx="6095160" cy="3428280"/>
          </a:xfrm>
          <a:prstGeom prst="rect">
            <a:avLst/>
          </a:prstGeom>
        </p:spPr>
      </p:sp>
      <p:sp>
        <p:nvSpPr>
          <p:cNvPr id="82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 </a:t>
            </a:r>
            <a:r>
              <a:rPr b="0" lang="pt-PT" sz="1100" spc="-1" strike="noStrike">
                <a:latin typeface="Arial"/>
              </a:rPr>
              <a:t>ClusterIP is an internal LB for your application</a:t>
            </a:r>
            <a:endParaRPr b="0" lang="pt-PT" sz="11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381240" y="685800"/>
            <a:ext cx="6095160" cy="3428280"/>
          </a:xfrm>
          <a:prstGeom prst="rect">
            <a:avLst/>
          </a:prstGeom>
        </p:spPr>
      </p:sp>
      <p:sp>
        <p:nvSpPr>
          <p:cNvPr id="82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NodePort behaves just like ClusterIP, except it also exposes the service on a (random or specified) port on every Node in your cluster.</a:t>
            </a:r>
            <a:endParaRPr b="0" lang="pt-PT" sz="11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381240" y="685800"/>
            <a:ext cx="6095160" cy="3428280"/>
          </a:xfrm>
          <a:prstGeom prst="rect">
            <a:avLst/>
          </a:prstGeom>
        </p:spPr>
      </p:sp>
      <p:sp>
        <p:nvSpPr>
          <p:cNvPr id="83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User can hit any host in cluster on nodeport IP and get to service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Does introduce extra hop if hitting a host without instance of the pod</a:t>
            </a:r>
            <a:endParaRPr b="0" lang="pt-PT" sz="11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381240" y="685800"/>
            <a:ext cx="6095160" cy="3428280"/>
          </a:xfrm>
          <a:prstGeom prst="rect">
            <a:avLst/>
          </a:prstGeom>
        </p:spPr>
      </p:sp>
      <p:sp>
        <p:nvSpPr>
          <p:cNvPr id="83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Continue to get abstracted and built on top of one another.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LoadBalancer service extends NodePort turns it into a highly-available externally consumable resource.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-Must- Work with some external system to provide cluster ingress</a:t>
            </a:r>
            <a:endParaRPr b="0" lang="pt-PT" sz="11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380880" y="685800"/>
            <a:ext cx="6095160" cy="3428280"/>
          </a:xfrm>
          <a:prstGeom prst="rect">
            <a:avLst/>
          </a:prstGeom>
        </p:spPr>
      </p:sp>
      <p:sp>
        <p:nvSpPr>
          <p:cNvPr id="83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Gets external IP from provider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There are settings to remove nodes that are not running an instance of the pod. To remove extra hop.</a:t>
            </a:r>
            <a:endParaRPr b="0" lang="pt-PT" sz="11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381240" y="685800"/>
            <a:ext cx="6095160" cy="3428280"/>
          </a:xfrm>
          <a:prstGeom prst="rect">
            <a:avLst/>
          </a:prstGeom>
        </p:spPr>
      </p:sp>
      <p:sp>
        <p:nvSpPr>
          <p:cNvPr id="83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Gets external IP from provider</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There are settings to remove nodes that are not running an instance of the pod. To remove extra hop.</a:t>
            </a:r>
            <a:endParaRPr b="0" lang="pt-PT" sz="11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381240" y="685800"/>
            <a:ext cx="6095160" cy="3428280"/>
          </a:xfrm>
          <a:prstGeom prst="rect">
            <a:avLst/>
          </a:prstGeom>
        </p:spPr>
      </p:sp>
      <p:sp>
        <p:nvSpPr>
          <p:cNvPr id="83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380880" y="685800"/>
            <a:ext cx="6095160" cy="3428280"/>
          </a:xfrm>
          <a:prstGeom prst="rect">
            <a:avLst/>
          </a:prstGeom>
        </p:spPr>
      </p:sp>
      <p:sp>
        <p:nvSpPr>
          <p:cNvPr id="84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380880" y="685800"/>
            <a:ext cx="6095160" cy="3428280"/>
          </a:xfrm>
          <a:prstGeom prst="rect">
            <a:avLst/>
          </a:prstGeom>
        </p:spPr>
      </p:sp>
      <p:sp>
        <p:nvSpPr>
          <p:cNvPr id="84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Allows you to point your configs and such to a static entry internally that you can update out of band later</a:t>
            </a:r>
            <a:endParaRPr b="0" lang="pt-PT"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PlaceHolder 1"/>
          <p:cNvSpPr>
            <a:spLocks noGrp="1"/>
          </p:cNvSpPr>
          <p:nvPr>
            <p:ph type="sldImg"/>
          </p:nvPr>
        </p:nvSpPr>
        <p:spPr>
          <a:xfrm>
            <a:off x="381240" y="685800"/>
            <a:ext cx="6095160" cy="3428280"/>
          </a:xfrm>
          <a:prstGeom prst="rect">
            <a:avLst/>
          </a:prstGeom>
        </p:spPr>
      </p:sp>
      <p:sp>
        <p:nvSpPr>
          <p:cNvPr id="75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There are a few small things we should mention</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It’s kind of a chicken and egg problem. But we need to talk about these before the stuff that supports and extends it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381240" y="685800"/>
            <a:ext cx="6095160" cy="3428280"/>
          </a:xfrm>
          <a:prstGeom prst="rect">
            <a:avLst/>
          </a:prstGeom>
        </p:spPr>
      </p:sp>
      <p:sp>
        <p:nvSpPr>
          <p:cNvPr id="84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rs,ds,j/cronjob - jeff</a:t>
            </a:r>
            <a:endParaRPr b="0" lang="pt-PT" sz="1100" spc="-1" strike="noStrike">
              <a:latin typeface="Arial"/>
            </a:endParaRPr>
          </a:p>
          <a:p>
            <a:pPr marL="216000" indent="-216000">
              <a:lnSpc>
                <a:spcPct val="100000"/>
              </a:lnSpc>
            </a:pPr>
            <a:r>
              <a:rPr b="0" lang="pt-PT" sz="1100" spc="-1" strike="noStrike">
                <a:latin typeface="Arial"/>
              </a:rPr>
              <a:t>dep,sts - bob</a:t>
            </a: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381240" y="685800"/>
            <a:ext cx="6095160" cy="3428280"/>
          </a:xfrm>
          <a:prstGeom prst="rect">
            <a:avLst/>
          </a:prstGeom>
        </p:spPr>
      </p:sp>
      <p:sp>
        <p:nvSpPr>
          <p:cNvPr id="84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ReplicaSets are “dumb”</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They strive to ensure the number of pods you want running will stay running</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381240" y="685800"/>
            <a:ext cx="6095160" cy="3428280"/>
          </a:xfrm>
          <a:prstGeom prst="rect">
            <a:avLst/>
          </a:prstGeom>
        </p:spPr>
      </p:sp>
      <p:sp>
        <p:nvSpPr>
          <p:cNvPr id="84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You define the number of pods you want running with the replicas field.</a:t>
            </a:r>
            <a:endParaRPr b="0" lang="pt-PT" sz="1100" spc="-1" strike="noStrike">
              <a:latin typeface="Arial"/>
            </a:endParaRPr>
          </a:p>
          <a:p>
            <a:pPr marL="216000" indent="-216000">
              <a:lnSpc>
                <a:spcPct val="100000"/>
              </a:lnSpc>
            </a:pPr>
            <a:r>
              <a:rPr b="0" lang="pt-PT" sz="1100" spc="-1" strike="noStrike">
                <a:latin typeface="Arial"/>
              </a:rPr>
              <a:t>You then define the selector the ReplicaSet will use to look for Pods and ensure they’re running.</a:t>
            </a:r>
            <a:endParaRPr b="0" lang="pt-PT" sz="11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381240" y="685800"/>
            <a:ext cx="6095160" cy="3428280"/>
          </a:xfrm>
          <a:prstGeom prst="rect">
            <a:avLst/>
          </a:prstGeom>
        </p:spPr>
      </p:sp>
      <p:sp>
        <p:nvSpPr>
          <p:cNvPr id="85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Selector and labels within the pod template match</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This may seem redundant, but there are edge-case instances where you might not always want them to match. A little redundancy here also grants us a very flexible and powerful tool.</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Pods have generated name based off replicaset name + random 5 character string</a:t>
            </a:r>
            <a:endParaRPr b="0" lang="pt-PT" sz="1100" spc="-1" strike="noStrike">
              <a:latin typeface="Arial"/>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380880" y="685800"/>
            <a:ext cx="6095160" cy="3428280"/>
          </a:xfrm>
          <a:prstGeom prst="rect">
            <a:avLst/>
          </a:prstGeom>
        </p:spPr>
      </p:sp>
      <p:sp>
        <p:nvSpPr>
          <p:cNvPr id="85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The real way we manage pods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Deployments manage replicasets which then manage pods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Rare that you manage replicasets directly because they are ‘dumb’</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Offer update control and rollback functionality, gives blue/green deployment</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Does this through hashing the pod template and storing that value in a label, the pod template hash</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Used in replicaset name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Added to the selector and pod labels automatically</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gives us a unique selector that strictly targets a revision of a pod</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380880" y="685800"/>
            <a:ext cx="6095160" cy="3428280"/>
          </a:xfrm>
          <a:prstGeom prst="rect">
            <a:avLst/>
          </a:prstGeom>
        </p:spPr>
      </p:sp>
      <p:sp>
        <p:nvSpPr>
          <p:cNvPr id="85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772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381240" y="685800"/>
            <a:ext cx="6095160" cy="3428280"/>
          </a:xfrm>
          <a:prstGeom prst="rect">
            <a:avLst/>
          </a:prstGeom>
        </p:spPr>
      </p:sp>
      <p:sp>
        <p:nvSpPr>
          <p:cNvPr id="85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772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380880" y="685800"/>
            <a:ext cx="6095160" cy="3428280"/>
          </a:xfrm>
          <a:prstGeom prst="rect">
            <a:avLst/>
          </a:prstGeom>
        </p:spPr>
      </p:sp>
      <p:sp>
        <p:nvSpPr>
          <p:cNvPr id="85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Since we now have rollback functionality, we now have to know how many previous versions we want to keep</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strategy  describes the method used to update the deployment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recreate is pretty self explanatory, nuke it and recreate, not graceful</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rolling update is what we normally want</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Sure == how many ADDITIONAL replicas we want to spin up while updating</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max Unavailable == how many may be unavailable during the update process</a:t>
            </a:r>
            <a:endParaRPr b="0" lang="pt-PT" sz="1100" spc="-1" strike="noStrike">
              <a:latin typeface="Arial"/>
            </a:endParaRPr>
          </a:p>
          <a:p>
            <a:pPr lvl="2" marL="1371600" indent="-297720">
              <a:lnSpc>
                <a:spcPct val="100000"/>
              </a:lnSpc>
              <a:buClr>
                <a:srgbClr val="000000"/>
              </a:buClr>
              <a:buFont typeface="StarSymbol"/>
              <a:buChar char="■"/>
            </a:pPr>
            <a:r>
              <a:rPr b="0" lang="pt-PT" sz="1100" spc="-1" strike="noStrike">
                <a:latin typeface="Arial"/>
              </a:rPr>
              <a:t>Lets say you’re resource constrained and can only support 3 replicas of the pod at any one time</a:t>
            </a:r>
            <a:br/>
            <a:r>
              <a:rPr b="0" lang="pt-PT" sz="1100" spc="-1" strike="noStrike">
                <a:latin typeface="Arial"/>
              </a:rPr>
              <a:t>We could set maxSurge to 0 and maxUnavailable to 1. This would cycle through updating 1 at a</a:t>
            </a:r>
            <a:br/>
            <a:r>
              <a:rPr b="0" lang="pt-PT" sz="1100" spc="-1" strike="noStrike">
                <a:latin typeface="Arial"/>
              </a:rPr>
              <a:t>time without spinning up additional pods.</a:t>
            </a:r>
            <a:endParaRPr b="0" lang="pt-PT" sz="11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381240" y="685800"/>
            <a:ext cx="6095160" cy="3428280"/>
          </a:xfrm>
          <a:prstGeom prst="rect">
            <a:avLst/>
          </a:prstGeom>
        </p:spPr>
      </p:sp>
      <p:sp>
        <p:nvSpPr>
          <p:cNvPr id="86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We add a new label, change the image, do something to change the pod template in some way</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deployment controller creates a new replicaset with 0 instances to start</a:t>
            </a:r>
            <a:endParaRPr b="0" lang="pt-PT" sz="11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381240" y="685800"/>
            <a:ext cx="6095160" cy="3428280"/>
          </a:xfrm>
          <a:prstGeom prst="rect">
            <a:avLst/>
          </a:prstGeom>
        </p:spPr>
      </p:sp>
      <p:sp>
        <p:nvSpPr>
          <p:cNvPr id="86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It then scales up the new ReplicaSet based on our maxSurge value</a:t>
            </a:r>
            <a:endParaRPr b="0" lang="pt-PT" sz="1100" spc="-1" strike="noStrike">
              <a:latin typeface="Arial"/>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381240" y="685800"/>
            <a:ext cx="6095160" cy="3428280"/>
          </a:xfrm>
          <a:prstGeom prst="rect">
            <a:avLst/>
          </a:prstGeom>
        </p:spPr>
      </p:sp>
      <p:sp>
        <p:nvSpPr>
          <p:cNvPr id="86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It will then begin to kill off the prevision revision by scaling down the old replicaset and scaling up the new one</a:t>
            </a:r>
            <a:endParaRPr b="0" lang="pt-PT" sz="11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381240" y="685800"/>
            <a:ext cx="6095160" cy="3428280"/>
          </a:xfrm>
          <a:prstGeom prst="rect">
            <a:avLst/>
          </a:prstGeom>
        </p:spPr>
      </p:sp>
      <p:sp>
        <p:nvSpPr>
          <p:cNvPr id="86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Continues this pattern based on maxSurge and maxUnavailable</a:t>
            </a: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381240" y="685800"/>
            <a:ext cx="6095160" cy="3428280"/>
          </a:xfrm>
          <a:prstGeom prst="rect">
            <a:avLst/>
          </a:prstGeom>
        </p:spPr>
      </p:sp>
      <p:sp>
        <p:nvSpPr>
          <p:cNvPr id="86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solidFill>
                  <a:srgbClr val="000000"/>
                </a:solidFill>
                <a:latin typeface="Arial"/>
              </a:rPr>
              <a:t>Update is complete</a:t>
            </a:r>
            <a:endParaRPr b="0" lang="pt-PT" sz="11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381240" y="685800"/>
            <a:ext cx="6095160" cy="3428280"/>
          </a:xfrm>
          <a:prstGeom prst="rect">
            <a:avLst/>
          </a:prstGeom>
        </p:spPr>
      </p:sp>
      <p:sp>
        <p:nvSpPr>
          <p:cNvPr id="87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Until the previous revision is at 0</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solidFill>
                  <a:srgbClr val="000000"/>
                </a:solidFill>
                <a:latin typeface="Arial"/>
              </a:rPr>
              <a:t>ReplicaSet will remain around, but it will have 0 replicas. How many stay around are based off our revision history limit</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380880" y="685800"/>
            <a:ext cx="6095160" cy="3428280"/>
          </a:xfrm>
          <a:prstGeom prst="rect">
            <a:avLst/>
          </a:prstGeom>
        </p:spPr>
      </p:sp>
      <p:sp>
        <p:nvSpPr>
          <p:cNvPr id="87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Had to span 2 ‘pages’ as its rather big</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Don’t worry, will go over this stuff in more detail</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If you want to look at this more closely, goto: workloads/manifests/sts-example.yaml</a:t>
            </a:r>
            <a:endParaRPr b="0" lang="pt-PT" sz="11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380880" y="685800"/>
            <a:ext cx="6095160" cy="3428280"/>
          </a:xfrm>
          <a:prstGeom prst="rect">
            <a:avLst/>
          </a:prstGeom>
        </p:spPr>
      </p:sp>
      <p:sp>
        <p:nvSpPr>
          <p:cNvPr id="87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Daemonsets schedule pods across all nodes matching certain criteria. </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They work best for services like log shipping and health monitoring. </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The criteria can be anything from the specific OS or Arch, or your own cluster-specific labels.</a:t>
            </a:r>
            <a:endParaRPr b="0" lang="pt-PT" sz="11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380880" y="685800"/>
            <a:ext cx="6095160" cy="3428280"/>
          </a:xfrm>
          <a:prstGeom prst="rect">
            <a:avLst/>
          </a:prstGeom>
        </p:spPr>
      </p:sp>
      <p:sp>
        <p:nvSpPr>
          <p:cNvPr id="87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Tailored to apps that must persist or maintain state: namely databases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Generally these systems care a bit more about their identity, their hostname their IP etc</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instead of that random string on the end of a pod name, they’ll get a predictable value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Follows the convention of statefulset name - ordinal index</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ordinal index correlates to replica</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Ordinal starts at 0, just like a normal array e.g. mysql-0</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naming convention carries over to network identity and storage</a:t>
            </a:r>
            <a:endParaRPr b="0" lang="pt-PT" sz="1100" spc="-1" strike="noStrike">
              <a:latin typeface="Arial"/>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381240" y="685800"/>
            <a:ext cx="6095160" cy="3428280"/>
          </a:xfrm>
          <a:prstGeom prst="rect">
            <a:avLst/>
          </a:prstGeom>
        </p:spPr>
      </p:sp>
      <p:sp>
        <p:nvSpPr>
          <p:cNvPr id="87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Had to span 2 ‘pages’ as its rather big</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Don’t worry, will go over this stuff in more detail</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If you want to look at this more closely, goto: workloads/manifests/sts-example.yaml</a:t>
            </a:r>
            <a:endParaRPr b="0" lang="pt-PT" sz="11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381240" y="685800"/>
            <a:ext cx="6095160" cy="3428280"/>
          </a:xfrm>
          <a:prstGeom prst="rect">
            <a:avLst/>
          </a:prstGeom>
        </p:spPr>
      </p:sp>
      <p:sp>
        <p:nvSpPr>
          <p:cNvPr id="88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Just like Deployments and Daemonsets, it can keep track of revisions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be careful rolling back as some applications will change file/structure schema and it may cause more problems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serviceName is first unique aspect of statefulsets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maps to the name of a service you create along with the StatefulSet that helps provide pod network identity</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Headless service, or a service without a ClusterIP. No NAT’ing, No load balancing.</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It will contain a list of the pod endpoints and provides a mechanism for unique DNS names</a:t>
            </a:r>
            <a:endParaRPr b="0" lang="pt-PT" sz="11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381240" y="685800"/>
            <a:ext cx="6095160" cy="3428280"/>
          </a:xfrm>
          <a:prstGeom prst="rect">
            <a:avLst/>
          </a:prstGeom>
        </p:spPr>
      </p:sp>
      <p:sp>
        <p:nvSpPr>
          <p:cNvPr id="88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Follows pattern of &lt;StatefulSet Name&gt;-&lt;ordinal&gt;.&lt;service name&gt;.&lt;namespace&gt;.svc.cluster.local</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Note: clusterIP is set to None</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381240" y="685800"/>
            <a:ext cx="6095160" cy="3428280"/>
          </a:xfrm>
          <a:prstGeom prst="rect">
            <a:avLst/>
          </a:prstGeom>
        </p:spPr>
      </p:sp>
      <p:sp>
        <p:nvSpPr>
          <p:cNvPr id="75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solidFill>
                  <a:srgbClr val="000000"/>
                </a:solidFill>
                <a:latin typeface="Arial"/>
              </a:rPr>
              <a:t>While this may seem like a technical definition, in practice it can be viewed more simply:</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solidFill>
                  <a:srgbClr val="000000"/>
                </a:solidFill>
                <a:latin typeface="Arial"/>
              </a:rPr>
              <a:t>A service is an internal load balancer to your pod(s). </a:t>
            </a:r>
            <a:br/>
            <a:br/>
            <a:r>
              <a:rPr b="0" lang="pt-PT" sz="1100" spc="-1" strike="noStrike">
                <a:solidFill>
                  <a:srgbClr val="000000"/>
                </a:solidFill>
                <a:latin typeface="Arial"/>
              </a:rPr>
              <a:t>You have 3 HTTP pods scheduled? Create a service, reference the pods, and (internally) it will load balance across the three.</a:t>
            </a: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381240" y="685800"/>
            <a:ext cx="6095160" cy="3428280"/>
          </a:xfrm>
          <a:prstGeom prst="rect">
            <a:avLst/>
          </a:prstGeom>
        </p:spPr>
      </p:sp>
      <p:sp>
        <p:nvSpPr>
          <p:cNvPr id="88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solidFill>
                  <a:srgbClr val="000000"/>
                </a:solidFill>
                <a:latin typeface="Arial"/>
              </a:rPr>
              <a:t>Can query the service name directly it will return multiple records containing all our pods</a:t>
            </a:r>
            <a:endParaRPr b="0" lang="pt-PT" sz="11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381240" y="685800"/>
            <a:ext cx="6095160" cy="3428280"/>
          </a:xfrm>
          <a:prstGeom prst="rect">
            <a:avLst/>
          </a:prstGeom>
        </p:spPr>
      </p:sp>
      <p:sp>
        <p:nvSpPr>
          <p:cNvPr id="88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or can query for pod directly</a:t>
            </a:r>
            <a:endParaRPr b="0" lang="pt-PT" sz="11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381240" y="685800"/>
            <a:ext cx="6095160" cy="3428280"/>
          </a:xfrm>
          <a:prstGeom prst="rect">
            <a:avLst/>
          </a:prstGeom>
        </p:spPr>
      </p:sp>
      <p:sp>
        <p:nvSpPr>
          <p:cNvPr id="88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Note successfulJobsHistoryLImit and failedJobsHistoryLimit</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Oh hey a jobTemplate.</a:t>
            </a:r>
            <a:endParaRPr b="0" lang="pt-PT" sz="11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380880" y="685800"/>
            <a:ext cx="6095160" cy="3428280"/>
          </a:xfrm>
          <a:prstGeom prst="rect">
            <a:avLst/>
          </a:prstGeom>
        </p:spPr>
      </p:sp>
      <p:sp>
        <p:nvSpPr>
          <p:cNvPr id="891"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Note successfulJobsHistoryLImit and failedJobsHistoryLimit</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Oh hey a jobTemplate.</a:t>
            </a:r>
            <a:endParaRPr b="0" lang="pt-PT" sz="11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381240" y="685800"/>
            <a:ext cx="6095160" cy="3428280"/>
          </a:xfrm>
          <a:prstGeom prst="rect">
            <a:avLst/>
          </a:prstGeom>
        </p:spPr>
      </p:sp>
      <p:sp>
        <p:nvSpPr>
          <p:cNvPr id="89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Bob - v,sc</a:t>
            </a:r>
            <a:endParaRPr b="0" lang="pt-PT" sz="1100" spc="-1" strike="noStrike">
              <a:latin typeface="Arial"/>
            </a:endParaRPr>
          </a:p>
          <a:p>
            <a:pPr marL="216000" indent="-216000">
              <a:lnSpc>
                <a:spcPct val="100000"/>
              </a:lnSpc>
            </a:pPr>
            <a:r>
              <a:rPr b="0" lang="pt-PT" sz="1100" spc="-1" strike="noStrike">
                <a:latin typeface="Arial"/>
              </a:rPr>
              <a:t>Jeff - pv,pvc</a:t>
            </a:r>
            <a:endParaRPr b="0" lang="pt-PT" sz="11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381240" y="685800"/>
            <a:ext cx="6095160" cy="3428280"/>
          </a:xfrm>
          <a:prstGeom prst="rect">
            <a:avLst/>
          </a:prstGeom>
        </p:spPr>
      </p:sp>
      <p:sp>
        <p:nvSpPr>
          <p:cNvPr id="89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Storage is one of those things that does tend to confuse people with all the various levels of abstractions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4 ‘types’ of storage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Volumes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Persistent Volumes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Persistent Volume Claims</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Storage Classes</a:t>
            </a:r>
            <a:endParaRPr b="0" lang="pt-PT" sz="11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380880" y="685800"/>
            <a:ext cx="6095160" cy="3428280"/>
          </a:xfrm>
          <a:prstGeom prst="rect">
            <a:avLst/>
          </a:prstGeom>
        </p:spPr>
      </p:sp>
      <p:sp>
        <p:nvSpPr>
          <p:cNvPr id="89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PV’s and PVCs work great together, but still require some manual provisioning under the hood.</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What if we could do all that dynamically? Well, you can with StorageClasses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Act as an abstraction on top of a external storage resource that has dynamic provisioning capability</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usually the cloud providers, but others work like ceph</a:t>
            </a:r>
            <a:endParaRPr b="0" lang="pt-PT" sz="11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381240" y="685800"/>
            <a:ext cx="6095160" cy="3428280"/>
          </a:xfrm>
          <a:prstGeom prst="rect">
            <a:avLst/>
          </a:prstGeom>
        </p:spPr>
      </p:sp>
      <p:sp>
        <p:nvSpPr>
          <p:cNvPr id="89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 storage class is really defined by its provisioner. </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Each provisioner will have a slew of different parameters that are tied to the</a:t>
            </a:r>
            <a:br/>
            <a:r>
              <a:rPr b="0" lang="pt-PT" sz="1100" spc="-1" strike="noStrike">
                <a:latin typeface="Arial"/>
              </a:rPr>
              <a:t>specific storage system it’s talking to.</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Lastly is the reclaimPolicy which tells the external storage system what to do when the </a:t>
            </a:r>
            <a:br/>
            <a:r>
              <a:rPr b="0" lang="pt-PT" sz="1100" spc="-1" strike="noStrike">
                <a:latin typeface="Arial"/>
              </a:rPr>
              <a:t>associate PVC is deleted.</a:t>
            </a:r>
            <a:endParaRPr b="0" lang="pt-PT"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Img"/>
          </p:nvPr>
        </p:nvSpPr>
        <p:spPr>
          <a:xfrm>
            <a:off x="381240" y="685800"/>
            <a:ext cx="6095160" cy="3428280"/>
          </a:xfrm>
          <a:prstGeom prst="rect">
            <a:avLst/>
          </a:prstGeom>
        </p:spPr>
      </p:sp>
      <p:sp>
        <p:nvSpPr>
          <p:cNvPr id="75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Services are persistent objects used to reference ephemeral resources</a:t>
            </a:r>
            <a:endParaRPr b="0" lang="pt-PT" sz="11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381240" y="685800"/>
            <a:ext cx="6095160" cy="3428280"/>
          </a:xfrm>
          <a:prstGeom prst="rect">
            <a:avLst/>
          </a:prstGeom>
        </p:spPr>
      </p:sp>
      <p:sp>
        <p:nvSpPr>
          <p:cNvPr id="90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 list of current StorageClasses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More are supported through CSI plugin</a:t>
            </a:r>
            <a:endParaRPr b="0" lang="pt-PT" sz="11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381240" y="685800"/>
            <a:ext cx="6095160" cy="3428280"/>
          </a:xfrm>
          <a:prstGeom prst="rect">
            <a:avLst/>
          </a:prstGeom>
        </p:spPr>
      </p:sp>
      <p:sp>
        <p:nvSpPr>
          <p:cNvPr id="903"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A Volume is defined in the pod Spec and tied to its lifecycle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This means it survives a Pod restart, but what happens to it when the pod is deleted is up to the volume type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volumes themselves can be actually be attached to more than one container within the Pod</a:t>
            </a:r>
            <a:endParaRPr b="0" lang="pt-PT" sz="1100" spc="-1" strike="noStrike">
              <a:latin typeface="Arial"/>
            </a:endParaRPr>
          </a:p>
          <a:p>
            <a:pPr lvl="2" marL="1371600" indent="-297720">
              <a:lnSpc>
                <a:spcPct val="100000"/>
              </a:lnSpc>
              <a:buClr>
                <a:srgbClr val="000000"/>
              </a:buClr>
              <a:buFont typeface="StarSymbol"/>
              <a:buChar char="■"/>
            </a:pPr>
            <a:r>
              <a:rPr b="0" lang="pt-PT" sz="1100" spc="-1" strike="noStrike">
                <a:latin typeface="Arial"/>
              </a:rPr>
              <a:t>very common to share storage between containers within the pod</a:t>
            </a:r>
            <a:endParaRPr b="0" lang="pt-PT" sz="1100" spc="-1" strike="noStrike">
              <a:latin typeface="Arial"/>
            </a:endParaRPr>
          </a:p>
          <a:p>
            <a:pPr lvl="3" marL="1828800" indent="-297720">
              <a:lnSpc>
                <a:spcPct val="100000"/>
              </a:lnSpc>
              <a:buClr>
                <a:srgbClr val="000000"/>
              </a:buClr>
              <a:buFont typeface="Wingdings" charset="2"/>
              <a:buChar char=""/>
            </a:pPr>
            <a:r>
              <a:rPr b="0" lang="pt-PT" sz="1100" spc="-1" strike="noStrike">
                <a:latin typeface="Arial"/>
              </a:rPr>
              <a:t>web server</a:t>
            </a:r>
            <a:endParaRPr b="0" lang="pt-PT" sz="1100" spc="-1" strike="noStrike">
              <a:latin typeface="Arial"/>
            </a:endParaRPr>
          </a:p>
          <a:p>
            <a:pPr lvl="3" marL="1828800" indent="-297720">
              <a:lnSpc>
                <a:spcPct val="100000"/>
              </a:lnSpc>
              <a:buClr>
                <a:srgbClr val="000000"/>
              </a:buClr>
              <a:buFont typeface="Wingdings" charset="2"/>
              <a:buChar char=""/>
            </a:pPr>
            <a:r>
              <a:rPr b="0" lang="pt-PT" sz="1100" spc="-1" strike="noStrike">
                <a:latin typeface="Arial"/>
              </a:rPr>
              <a:t>pre-process data</a:t>
            </a:r>
            <a:endParaRPr b="0" lang="pt-PT" sz="1100" spc="-1" strike="noStrike">
              <a:latin typeface="Arial"/>
            </a:endParaRPr>
          </a:p>
          <a:p>
            <a:pPr lvl="3" marL="1828800" indent="-297720">
              <a:lnSpc>
                <a:spcPct val="100000"/>
              </a:lnSpc>
              <a:buClr>
                <a:srgbClr val="000000"/>
              </a:buClr>
              <a:buFont typeface="Wingdings" charset="2"/>
              <a:buChar char=""/>
            </a:pPr>
            <a:r>
              <a:rPr b="0" lang="pt-PT" sz="1100" spc="-1" strike="noStrike">
                <a:latin typeface="Arial"/>
              </a:rPr>
              <a:t>socket files</a:t>
            </a:r>
            <a:endParaRPr b="0" lang="pt-PT" sz="1100" spc="-1" strike="noStrike">
              <a:latin typeface="Arial"/>
            </a:endParaRPr>
          </a:p>
          <a:p>
            <a:pPr lvl="3" marL="1828800" indent="-297720">
              <a:lnSpc>
                <a:spcPct val="100000"/>
              </a:lnSpc>
              <a:buClr>
                <a:srgbClr val="000000"/>
              </a:buClr>
              <a:buFont typeface="Wingdings" charset="2"/>
              <a:buChar char=""/>
            </a:pPr>
            <a:r>
              <a:rPr b="0" lang="pt-PT" sz="1100" spc="-1" strike="noStrike">
                <a:latin typeface="Arial"/>
              </a:rPr>
              <a:t>logs</a:t>
            </a:r>
            <a:endParaRPr b="0" lang="pt-PT" sz="11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381240" y="685800"/>
            <a:ext cx="6095160" cy="3428280"/>
          </a:xfrm>
          <a:prstGeom prst="rect">
            <a:avLst/>
          </a:prstGeom>
        </p:spPr>
      </p:sp>
      <p:sp>
        <p:nvSpPr>
          <p:cNvPr id="905"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Current list of in-tree volume types supported, with more being added through the “Container Storage Interface”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essentially storage plugin system supported by multiple container orchestration engines (k8s and mesos)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 ones in blue support persisting beyond a pod’s lifecycle, but generally are not mounted  directly except through a persistent volume claim</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emptyDir is common for scratch space between pods</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configMap, secret, </a:t>
            </a:r>
            <a:r>
              <a:rPr b="0" lang="pt-PT" sz="1100" spc="-1" strike="noStrike">
                <a:solidFill>
                  <a:srgbClr val="000000"/>
                </a:solidFill>
                <a:latin typeface="Arial"/>
              </a:rPr>
              <a:t>downward API, and projected are all used for injecting information stored within Kubernetes directly into the Pod</a:t>
            </a:r>
            <a:endParaRPr b="0" lang="pt-PT" sz="11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381240" y="685800"/>
            <a:ext cx="6095160" cy="3428280"/>
          </a:xfrm>
          <a:prstGeom prst="rect">
            <a:avLst/>
          </a:prstGeom>
        </p:spPr>
      </p:sp>
      <p:sp>
        <p:nvSpPr>
          <p:cNvPr id="907"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2 Major components with volumes in a Pod Spec:</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volumes is on the same ‘level’ as containers within the Pod Spec</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solidFill>
                  <a:srgbClr val="000000"/>
                </a:solidFill>
                <a:latin typeface="Arial"/>
              </a:rPr>
              <a:t>volumeMounts  are part of each container’s definition</a:t>
            </a:r>
            <a:endParaRPr b="0" lang="pt-PT" sz="11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381240" y="685800"/>
            <a:ext cx="6095160" cy="3428280"/>
          </a:xfrm>
          <a:prstGeom prst="rect">
            <a:avLst/>
          </a:prstGeom>
        </p:spPr>
      </p:sp>
      <p:sp>
        <p:nvSpPr>
          <p:cNvPr id="909"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Volumes is a list of every volume type you want to attach to the Pod</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Each volume will have its own volume type specific parameters and a name</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Using the name is how we reference mounting that storage within a container</a:t>
            </a:r>
            <a:endParaRPr b="0" lang="pt-PT" sz="11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381240" y="685800"/>
            <a:ext cx="6095160" cy="3428280"/>
          </a:xfrm>
          <a:prstGeom prst="rect">
            <a:avLst/>
          </a:prstGeom>
        </p:spPr>
      </p:sp>
      <p:sp>
        <p:nvSpPr>
          <p:cNvPr id="911" name="PlaceHolder 2"/>
          <p:cNvSpPr>
            <a:spLocks noGrp="1"/>
          </p:cNvSpPr>
          <p:nvPr>
            <p:ph type="body"/>
          </p:nvPr>
        </p:nvSpPr>
        <p:spPr>
          <a:xfrm>
            <a:off x="685800" y="4343400"/>
            <a:ext cx="5485680" cy="4114080"/>
          </a:xfrm>
          <a:prstGeom prst="rect">
            <a:avLst/>
          </a:prstGeom>
        </p:spPr>
        <p:txBody>
          <a:bodyPr lIns="0" rIns="0" tIns="91440" bIns="91440">
            <a:noAutofit/>
          </a:bodyPr>
          <a:p>
            <a:pPr marL="457200" indent="-297720">
              <a:lnSpc>
                <a:spcPct val="100000"/>
              </a:lnSpc>
              <a:buClr>
                <a:srgbClr val="000000"/>
              </a:buClr>
              <a:buFont typeface="Wingdings" charset="2"/>
              <a:buChar char=""/>
            </a:pPr>
            <a:r>
              <a:rPr b="0" lang="pt-PT" sz="1100" spc="-1" strike="noStrike">
                <a:latin typeface="Arial"/>
              </a:rPr>
              <a:t>volumeMounts is an attribute within each container in your Pod</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they reference the volume name and supply the mountPath</a:t>
            </a:r>
            <a:endParaRPr b="0" lang="pt-PT" sz="1100" spc="-1" strike="noStrike">
              <a:latin typeface="Arial"/>
            </a:endParaRPr>
          </a:p>
          <a:p>
            <a:pPr marL="457200" indent="-297720">
              <a:lnSpc>
                <a:spcPct val="100000"/>
              </a:lnSpc>
              <a:buClr>
                <a:srgbClr val="000000"/>
              </a:buClr>
              <a:buFont typeface="Wingdings" charset="2"/>
              <a:buChar char=""/>
            </a:pPr>
            <a:r>
              <a:rPr b="0" lang="pt-PT" sz="1100" spc="-1" strike="noStrike">
                <a:latin typeface="Arial"/>
              </a:rPr>
              <a:t>It may have other available options depending on the volume type</a:t>
            </a:r>
            <a:endParaRPr b="0" lang="pt-PT" sz="1100" spc="-1" strike="noStrike">
              <a:latin typeface="Arial"/>
            </a:endParaRPr>
          </a:p>
          <a:p>
            <a:pPr lvl="1" marL="914400" indent="-297720">
              <a:lnSpc>
                <a:spcPct val="100000"/>
              </a:lnSpc>
              <a:buClr>
                <a:srgbClr val="000000"/>
              </a:buClr>
              <a:buFont typeface="Wingdings 2" charset="2"/>
              <a:buChar char=""/>
            </a:pPr>
            <a:r>
              <a:rPr b="0" lang="pt-PT" sz="1100" spc="-1" strike="noStrike">
                <a:latin typeface="Arial"/>
              </a:rPr>
              <a:t>e.g. mount read only</a:t>
            </a:r>
            <a:endParaRPr b="0" lang="pt-PT" sz="1100" spc="-1" strike="noStrike">
              <a:latin typeface="Arial"/>
            </a:endParaRPr>
          </a:p>
          <a:p>
            <a:pPr>
              <a:lnSpc>
                <a:spcPct val="100000"/>
              </a:lnSpc>
            </a:pPr>
            <a:endParaRPr b="0" lang="pt-PT" sz="11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381240" y="685800"/>
            <a:ext cx="6095160" cy="3428280"/>
          </a:xfrm>
          <a:prstGeom prst="rect">
            <a:avLst/>
          </a:prstGeom>
        </p:spPr>
      </p:sp>
      <p:sp>
        <p:nvSpPr>
          <p:cNvPr id="913"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PVs are k8s objects that represent underlying storage.</a:t>
            </a:r>
            <a:endParaRPr b="0" lang="pt-PT" sz="1100" spc="-1" strike="noStrike">
              <a:latin typeface="Arial"/>
            </a:endParaRPr>
          </a:p>
          <a:p>
            <a:pPr marL="216000" indent="-216000">
              <a:lnSpc>
                <a:spcPct val="100000"/>
              </a:lnSpc>
            </a:pPr>
            <a:r>
              <a:rPr b="0" lang="pt-PT" sz="1100" spc="-1" strike="noStrike">
                <a:latin typeface="Arial"/>
              </a:rPr>
              <a:t>They don’t belong to any namespace, they are a global resource.</a:t>
            </a:r>
            <a:endParaRPr b="0" lang="pt-PT" sz="1100" spc="-1" strike="noStrike">
              <a:latin typeface="Arial"/>
            </a:endParaRPr>
          </a:p>
          <a:p>
            <a:pPr marL="216000" indent="-216000">
              <a:lnSpc>
                <a:spcPct val="100000"/>
              </a:lnSpc>
            </a:pPr>
            <a:r>
              <a:rPr b="0" lang="pt-PT" sz="1100" spc="-1" strike="noStrike">
                <a:latin typeface="Arial"/>
              </a:rPr>
              <a:t>As such users aren’t usually the ones creating PVs, that’s left up to admins. </a:t>
            </a:r>
            <a:endParaRPr b="0" lang="pt-PT" sz="1100" spc="-1" strike="noStrike">
              <a:latin typeface="Arial"/>
            </a:endParaRPr>
          </a:p>
          <a:p>
            <a:pPr marL="216000" indent="-216000">
              <a:lnSpc>
                <a:spcPct val="100000"/>
              </a:lnSpc>
            </a:pPr>
            <a:r>
              <a:rPr b="0" lang="pt-PT" sz="1100" spc="-1" strike="noStrike">
                <a:latin typeface="Arial"/>
              </a:rPr>
              <a:t>The way a user consumes a PV is by creating a PVC. </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endParaRPr b="0" lang="pt-PT" sz="11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381240" y="685800"/>
            <a:ext cx="6095160" cy="3428280"/>
          </a:xfrm>
          <a:prstGeom prst="rect">
            <a:avLst/>
          </a:prstGeom>
        </p:spPr>
      </p:sp>
      <p:sp>
        <p:nvSpPr>
          <p:cNvPr id="915"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Unlike a PV, a PVC is based within a namespace (with the pod)</a:t>
            </a:r>
            <a:endParaRPr b="0" lang="pt-PT" sz="1100" spc="-1" strike="noStrike">
              <a:latin typeface="Arial"/>
            </a:endParaRPr>
          </a:p>
          <a:p>
            <a:pPr marL="216000" indent="-216000">
              <a:lnSpc>
                <a:spcPct val="100000"/>
              </a:lnSpc>
            </a:pPr>
            <a:r>
              <a:rPr b="0" lang="pt-PT" sz="1100" spc="-1" strike="noStrike">
                <a:latin typeface="Arial"/>
              </a:rPr>
              <a:t>It is a one-to-one mapping of a user claim to a global storage offer.</a:t>
            </a:r>
            <a:endParaRPr b="0" lang="pt-PT" sz="1100" spc="-1" strike="noStrike">
              <a:latin typeface="Arial"/>
            </a:endParaRPr>
          </a:p>
          <a:p>
            <a:pPr marL="216000" indent="-216000">
              <a:lnSpc>
                <a:spcPct val="100000"/>
              </a:lnSpc>
            </a:pPr>
            <a:r>
              <a:rPr b="0" lang="pt-PT" sz="1100" spc="-1" strike="noStrike">
                <a:latin typeface="Arial"/>
              </a:rPr>
              <a:t>A user can define specific requirements for their PVC so it gets matched with a specific PV.</a:t>
            </a:r>
            <a:endParaRPr b="0" lang="pt-PT" sz="11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381240" y="685800"/>
            <a:ext cx="6095160" cy="3428280"/>
          </a:xfrm>
          <a:prstGeom prst="rect">
            <a:avLst/>
          </a:prstGeom>
        </p:spPr>
      </p:sp>
      <p:sp>
        <p:nvSpPr>
          <p:cNvPr id="917"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For a PV, you define the capacity, whether you want a filesystem or a block device, and the access mode.</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A word on accessModes:</a:t>
            </a:r>
            <a:endParaRPr b="0" lang="pt-PT" sz="1100" spc="-1" strike="noStrike">
              <a:latin typeface="Arial"/>
            </a:endParaRPr>
          </a:p>
          <a:p>
            <a:pPr marL="216000" indent="-216000">
              <a:lnSpc>
                <a:spcPct val="100000"/>
              </a:lnSpc>
            </a:pPr>
            <a:r>
              <a:rPr b="0" lang="pt-PT" sz="1100" spc="-1" strike="noStrike">
                <a:latin typeface="Arial"/>
              </a:rPr>
              <a:t>RWO means only a single pod will be able to (through a PVC) mount this.</a:t>
            </a:r>
            <a:endParaRPr b="0" lang="pt-PT" sz="1100" spc="-1" strike="noStrike">
              <a:latin typeface="Arial"/>
            </a:endParaRPr>
          </a:p>
          <a:p>
            <a:pPr marL="216000" indent="-216000">
              <a:lnSpc>
                <a:spcPct val="100000"/>
              </a:lnSpc>
            </a:pPr>
            <a:r>
              <a:rPr b="0" lang="pt-PT" sz="1100" spc="-1" strike="noStrike">
                <a:latin typeface="Arial"/>
              </a:rPr>
              <a:t>ROM means many pods can mount this, but none can write.</a:t>
            </a:r>
            <a:endParaRPr b="0" lang="pt-PT" sz="1100" spc="-1" strike="noStrike">
              <a:latin typeface="Arial"/>
            </a:endParaRPr>
          </a:p>
          <a:p>
            <a:pPr marL="216000" indent="-216000">
              <a:lnSpc>
                <a:spcPct val="100000"/>
              </a:lnSpc>
            </a:pPr>
            <a:r>
              <a:rPr b="0" lang="pt-PT" sz="1100" spc="-1" strike="noStrike">
                <a:latin typeface="Arial"/>
              </a:rPr>
              <a:t>RWM means, well, many pods can mount and write.</a:t>
            </a:r>
            <a:endParaRPr b="0" lang="pt-PT" sz="11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381240" y="685800"/>
            <a:ext cx="6095160" cy="3428280"/>
          </a:xfrm>
          <a:prstGeom prst="rect">
            <a:avLst/>
          </a:prstGeom>
        </p:spPr>
      </p:sp>
      <p:sp>
        <p:nvSpPr>
          <p:cNvPr id="919" name="PlaceHolder 2"/>
          <p:cNvSpPr>
            <a:spLocks noGrp="1"/>
          </p:cNvSpPr>
          <p:nvPr>
            <p:ph type="body"/>
          </p:nvPr>
        </p:nvSpPr>
        <p:spPr>
          <a:xfrm>
            <a:off x="685800" y="4343400"/>
            <a:ext cx="5485680" cy="4114080"/>
          </a:xfrm>
          <a:prstGeom prst="rect">
            <a:avLst/>
          </a:prstGeom>
        </p:spPr>
        <p:txBody>
          <a:bodyPr lIns="0" rIns="0" tIns="91440" bIns="91440">
            <a:noAutofit/>
          </a:bodyPr>
          <a:p>
            <a:pPr marL="216000" indent="-216000">
              <a:lnSpc>
                <a:spcPct val="100000"/>
              </a:lnSpc>
            </a:pPr>
            <a:r>
              <a:rPr b="0" lang="pt-PT" sz="1100" spc="-1" strike="noStrike">
                <a:latin typeface="Arial"/>
              </a:rPr>
              <a:t>Additionally, you need to specify your reclaim policy. If a PVC goes away, should the PV clean itself up or do you want manual intervention? Manual intervention is certainly safer, but everyone's use case may vary.</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You can define your storageClass here. For example, if this PV attaches to super fast storage, you might call the storageClass “superfast” and then ONLY PVCs that target it can attach to it.</a:t>
            </a:r>
            <a:endParaRPr b="0" lang="pt-PT" sz="1100" spc="-1" strike="noStrike">
              <a:latin typeface="Arial"/>
            </a:endParaRPr>
          </a:p>
          <a:p>
            <a:pPr marL="216000" indent="-216000">
              <a:lnSpc>
                <a:spcPct val="100000"/>
              </a:lnSpc>
            </a:pPr>
            <a:endParaRPr b="0" lang="pt-PT" sz="1100" spc="-1" strike="noStrike">
              <a:latin typeface="Arial"/>
            </a:endParaRPr>
          </a:p>
          <a:p>
            <a:pPr marL="216000" indent="-216000">
              <a:lnSpc>
                <a:spcPct val="100000"/>
              </a:lnSpc>
            </a:pPr>
            <a:r>
              <a:rPr b="0" lang="pt-PT" sz="1100" spc="-1" strike="noStrike">
                <a:latin typeface="Arial"/>
              </a:rPr>
              <a:t>Finally, you define mount options. These vary depending on your volumeType, but think of it like the same options you’d put in FSTAB or a mount command. Just recognize this is an array.</a:t>
            </a:r>
            <a:endParaRPr b="0" lang="pt-PT"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46"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48"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50"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56"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61"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65"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67"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68"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72"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73"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75"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76"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77"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78"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79"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80"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8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8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8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9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9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9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9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9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9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0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0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0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10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1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11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1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11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11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11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11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11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24"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26"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2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29"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34"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37"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3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39"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41"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4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43"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45"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146"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48"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4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50"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151"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53"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154"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155"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156"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157"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158"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6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67"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69"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7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7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7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17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7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7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8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8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8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86"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187"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89"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9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191"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19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94"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19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19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197"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19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19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07"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09"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11"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212"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4"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16"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17"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218"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20"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22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22"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26"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28"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229"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31"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3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33"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234"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36"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237"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238"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239"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240"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241"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48"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50" name="PlaceHolder 2"/>
          <p:cNvSpPr>
            <a:spLocks noGrp="1"/>
          </p:cNvSpPr>
          <p:nvPr>
            <p:ph type="body"/>
          </p:nvPr>
        </p:nvSpPr>
        <p:spPr>
          <a:xfrm>
            <a:off x="457200" y="1203480"/>
            <a:ext cx="822924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52"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253"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5"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PT"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57"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58" name="PlaceHolder 3"/>
          <p:cNvSpPr>
            <a:spLocks noGrp="1"/>
          </p:cNvSpPr>
          <p:nvPr>
            <p:ph type="body"/>
          </p:nvPr>
        </p:nvSpPr>
        <p:spPr>
          <a:xfrm>
            <a:off x="4674240" y="1203480"/>
            <a:ext cx="4015800" cy="2982960"/>
          </a:xfrm>
          <a:prstGeom prst="rect">
            <a:avLst/>
          </a:prstGeom>
        </p:spPr>
        <p:txBody>
          <a:bodyPr lIns="0" rIns="0" tIns="0" bIns="0">
            <a:normAutofit/>
          </a:bodyPr>
          <a:p>
            <a:endParaRPr b="0" lang="pt-PT" sz="3200" spc="-1" strike="noStrike">
              <a:latin typeface="Arial"/>
            </a:endParaRPr>
          </a:p>
        </p:txBody>
      </p:sp>
      <p:sp>
        <p:nvSpPr>
          <p:cNvPr id="259"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61" name="PlaceHolder 2"/>
          <p:cNvSpPr>
            <a:spLocks noGrp="1"/>
          </p:cNvSpPr>
          <p:nvPr>
            <p:ph type="body"/>
          </p:nvPr>
        </p:nvSpPr>
        <p:spPr>
          <a:xfrm>
            <a:off x="457200" y="1203480"/>
            <a:ext cx="4015800" cy="2982960"/>
          </a:xfrm>
          <a:prstGeom prst="rect">
            <a:avLst/>
          </a:prstGeom>
        </p:spPr>
        <p:txBody>
          <a:bodyPr lIns="0" rIns="0" tIns="0" bIns="0">
            <a:normAutofit/>
          </a:bodyPr>
          <a:p>
            <a:endParaRPr b="0" lang="pt-PT" sz="3200" spc="-1" strike="noStrike">
              <a:latin typeface="Arial"/>
            </a:endParaRPr>
          </a:p>
        </p:txBody>
      </p:sp>
      <p:sp>
        <p:nvSpPr>
          <p:cNvPr id="262"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63" name="PlaceHolder 4"/>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65"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66"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67"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69" name="PlaceHolder 2"/>
          <p:cNvSpPr>
            <a:spLocks noGrp="1"/>
          </p:cNvSpPr>
          <p:nvPr>
            <p:ph type="body"/>
          </p:nvPr>
        </p:nvSpPr>
        <p:spPr>
          <a:xfrm>
            <a:off x="457200" y="1203480"/>
            <a:ext cx="8229240" cy="1422720"/>
          </a:xfrm>
          <a:prstGeom prst="rect">
            <a:avLst/>
          </a:prstGeom>
        </p:spPr>
        <p:txBody>
          <a:bodyPr lIns="0" rIns="0" tIns="0" bIns="0">
            <a:normAutofit/>
          </a:bodyPr>
          <a:p>
            <a:endParaRPr b="0" lang="pt-PT" sz="3200" spc="-1" strike="noStrike">
              <a:latin typeface="Arial"/>
            </a:endParaRPr>
          </a:p>
        </p:txBody>
      </p:sp>
      <p:sp>
        <p:nvSpPr>
          <p:cNvPr id="270" name="PlaceHolder 3"/>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7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7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74" name="PlaceHolder 4"/>
          <p:cNvSpPr>
            <a:spLocks noGrp="1"/>
          </p:cNvSpPr>
          <p:nvPr>
            <p:ph type="body"/>
          </p:nvPr>
        </p:nvSpPr>
        <p:spPr>
          <a:xfrm>
            <a:off x="457200" y="2761920"/>
            <a:ext cx="4015800" cy="1422720"/>
          </a:xfrm>
          <a:prstGeom prst="rect">
            <a:avLst/>
          </a:prstGeom>
        </p:spPr>
        <p:txBody>
          <a:bodyPr lIns="0" rIns="0" tIns="0" bIns="0">
            <a:normAutofit/>
          </a:bodyPr>
          <a:p>
            <a:endParaRPr b="0" lang="pt-PT" sz="3200" spc="-1" strike="noStrike">
              <a:latin typeface="Arial"/>
            </a:endParaRPr>
          </a:p>
        </p:txBody>
      </p:sp>
      <p:sp>
        <p:nvSpPr>
          <p:cNvPr id="275" name="PlaceHolder 5"/>
          <p:cNvSpPr>
            <a:spLocks noGrp="1"/>
          </p:cNvSpPr>
          <p:nvPr>
            <p:ph type="body"/>
          </p:nvPr>
        </p:nvSpPr>
        <p:spPr>
          <a:xfrm>
            <a:off x="4674240" y="2761920"/>
            <a:ext cx="40158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77" name="PlaceHolder 2"/>
          <p:cNvSpPr>
            <a:spLocks noGrp="1"/>
          </p:cNvSpPr>
          <p:nvPr>
            <p:ph type="body"/>
          </p:nvPr>
        </p:nvSpPr>
        <p:spPr>
          <a:xfrm>
            <a:off x="457200" y="1203480"/>
            <a:ext cx="2649600" cy="1422720"/>
          </a:xfrm>
          <a:prstGeom prst="rect">
            <a:avLst/>
          </a:prstGeom>
        </p:spPr>
        <p:txBody>
          <a:bodyPr lIns="0" rIns="0" tIns="0" bIns="0">
            <a:normAutofit/>
          </a:bodyPr>
          <a:p>
            <a:endParaRPr b="0" lang="pt-PT" sz="3200" spc="-1" strike="noStrike">
              <a:latin typeface="Arial"/>
            </a:endParaRPr>
          </a:p>
        </p:txBody>
      </p:sp>
      <p:sp>
        <p:nvSpPr>
          <p:cNvPr id="278" name="PlaceHolder 3"/>
          <p:cNvSpPr>
            <a:spLocks noGrp="1"/>
          </p:cNvSpPr>
          <p:nvPr>
            <p:ph type="body"/>
          </p:nvPr>
        </p:nvSpPr>
        <p:spPr>
          <a:xfrm>
            <a:off x="3239640" y="1203480"/>
            <a:ext cx="2649600" cy="1422720"/>
          </a:xfrm>
          <a:prstGeom prst="rect">
            <a:avLst/>
          </a:prstGeom>
        </p:spPr>
        <p:txBody>
          <a:bodyPr lIns="0" rIns="0" tIns="0" bIns="0">
            <a:normAutofit/>
          </a:bodyPr>
          <a:p>
            <a:endParaRPr b="0" lang="pt-PT" sz="3200" spc="-1" strike="noStrike">
              <a:latin typeface="Arial"/>
            </a:endParaRPr>
          </a:p>
        </p:txBody>
      </p:sp>
      <p:sp>
        <p:nvSpPr>
          <p:cNvPr id="279" name="PlaceHolder 4"/>
          <p:cNvSpPr>
            <a:spLocks noGrp="1"/>
          </p:cNvSpPr>
          <p:nvPr>
            <p:ph type="body"/>
          </p:nvPr>
        </p:nvSpPr>
        <p:spPr>
          <a:xfrm>
            <a:off x="6022080" y="1203480"/>
            <a:ext cx="2649600" cy="1422720"/>
          </a:xfrm>
          <a:prstGeom prst="rect">
            <a:avLst/>
          </a:prstGeom>
        </p:spPr>
        <p:txBody>
          <a:bodyPr lIns="0" rIns="0" tIns="0" bIns="0">
            <a:normAutofit/>
          </a:bodyPr>
          <a:p>
            <a:endParaRPr b="0" lang="pt-PT" sz="3200" spc="-1" strike="noStrike">
              <a:latin typeface="Arial"/>
            </a:endParaRPr>
          </a:p>
        </p:txBody>
      </p:sp>
      <p:sp>
        <p:nvSpPr>
          <p:cNvPr id="280" name="PlaceHolder 5"/>
          <p:cNvSpPr>
            <a:spLocks noGrp="1"/>
          </p:cNvSpPr>
          <p:nvPr>
            <p:ph type="body"/>
          </p:nvPr>
        </p:nvSpPr>
        <p:spPr>
          <a:xfrm>
            <a:off x="457200" y="2761920"/>
            <a:ext cx="2649600" cy="1422720"/>
          </a:xfrm>
          <a:prstGeom prst="rect">
            <a:avLst/>
          </a:prstGeom>
        </p:spPr>
        <p:txBody>
          <a:bodyPr lIns="0" rIns="0" tIns="0" bIns="0">
            <a:normAutofit/>
          </a:bodyPr>
          <a:p>
            <a:endParaRPr b="0" lang="pt-PT" sz="3200" spc="-1" strike="noStrike">
              <a:latin typeface="Arial"/>
            </a:endParaRPr>
          </a:p>
        </p:txBody>
      </p:sp>
      <p:sp>
        <p:nvSpPr>
          <p:cNvPr id="281" name="PlaceHolder 6"/>
          <p:cNvSpPr>
            <a:spLocks noGrp="1"/>
          </p:cNvSpPr>
          <p:nvPr>
            <p:ph type="body"/>
          </p:nvPr>
        </p:nvSpPr>
        <p:spPr>
          <a:xfrm>
            <a:off x="3239640" y="2761920"/>
            <a:ext cx="2649600" cy="1422720"/>
          </a:xfrm>
          <a:prstGeom prst="rect">
            <a:avLst/>
          </a:prstGeom>
        </p:spPr>
        <p:txBody>
          <a:bodyPr lIns="0" rIns="0" tIns="0" bIns="0">
            <a:normAutofit/>
          </a:bodyPr>
          <a:p>
            <a:endParaRPr b="0" lang="pt-PT" sz="3200" spc="-1" strike="noStrike">
              <a:latin typeface="Arial"/>
            </a:endParaRPr>
          </a:p>
        </p:txBody>
      </p:sp>
      <p:sp>
        <p:nvSpPr>
          <p:cNvPr id="282" name="PlaceHolder 7"/>
          <p:cNvSpPr>
            <a:spLocks noGrp="1"/>
          </p:cNvSpPr>
          <p:nvPr>
            <p:ph type="body"/>
          </p:nvPr>
        </p:nvSpPr>
        <p:spPr>
          <a:xfrm>
            <a:off x="6022080" y="2761920"/>
            <a:ext cx="2649600" cy="1422720"/>
          </a:xfrm>
          <a:prstGeom prst="rect">
            <a:avLst/>
          </a:prstGeom>
        </p:spPr>
        <p:txBody>
          <a:bodyPr lIns="0" rIns="0" tIns="0" bIns="0">
            <a:normAutofit/>
          </a:bodyPr>
          <a:p>
            <a:endParaRPr b="0" lang="pt-PT"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endParaRPr b="0" lang="pt-PT" sz="4400" spc="-1" strike="noStrike">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pt-PT" sz="3200" spc="-1" strike="noStrike">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PT" sz="3200" spc="-1" strike="noStrike">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pt-PT"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2.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6.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9143280" cy="3517560"/>
          </a:xfrm>
          <a:prstGeom prst="rect">
            <a:avLst/>
          </a:prstGeom>
          <a:solidFill>
            <a:srgbClr val="2388db"/>
          </a:solidFill>
          <a:ln>
            <a:noFill/>
          </a:ln>
        </p:spPr>
        <p:style>
          <a:lnRef idx="0"/>
          <a:fillRef idx="0"/>
          <a:effectRef idx="0"/>
          <a:fontRef idx="minor"/>
        </p:style>
      </p:sp>
      <p:sp>
        <p:nvSpPr>
          <p:cNvPr id="1" name="CustomShape 2"/>
          <p:cNvSpPr/>
          <p:nvPr/>
        </p:nvSpPr>
        <p:spPr>
          <a:xfrm>
            <a:off x="0" y="3496680"/>
            <a:ext cx="914328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sp>
        <p:nvSpPr>
          <p:cNvPr id="2" name="PlaceHolder 3"/>
          <p:cNvSpPr>
            <a:spLocks noGrp="1"/>
          </p:cNvSpPr>
          <p:nvPr>
            <p:ph type="title"/>
          </p:nvPr>
        </p:nvSpPr>
        <p:spPr>
          <a:xfrm>
            <a:off x="685800" y="1867680"/>
            <a:ext cx="7771680" cy="1648080"/>
          </a:xfrm>
          <a:prstGeom prst="rect">
            <a:avLst/>
          </a:prstGeom>
        </p:spPr>
        <p:txBody>
          <a:bodyPr lIns="0" rIns="0" tIns="0" bIns="0" anchor="ctr">
            <a:noAutofit/>
          </a:bodyPr>
          <a:p>
            <a:r>
              <a:rPr b="0" lang="pt-PT" sz="1800" spc="-1" strike="noStrike">
                <a:latin typeface="Arial"/>
              </a:rPr>
              <a:t>Click to edit the title text format</a:t>
            </a:r>
            <a:endParaRPr b="0" lang="pt-PT" sz="1800" spc="-1" strike="noStrike">
              <a:latin typeface="Arial"/>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CustomShape 1"/>
          <p:cNvSpPr/>
          <p:nvPr/>
        </p:nvSpPr>
        <p:spPr>
          <a:xfrm>
            <a:off x="0" y="0"/>
            <a:ext cx="9143280" cy="1149120"/>
          </a:xfrm>
          <a:prstGeom prst="rect">
            <a:avLst/>
          </a:prstGeom>
          <a:solidFill>
            <a:srgbClr val="2388db"/>
          </a:solidFill>
          <a:ln>
            <a:noFill/>
          </a:ln>
        </p:spPr>
        <p:style>
          <a:lnRef idx="0"/>
          <a:fillRef idx="0"/>
          <a:effectRef idx="0"/>
          <a:fontRef idx="minor"/>
        </p:style>
      </p:sp>
      <p:sp>
        <p:nvSpPr>
          <p:cNvPr id="41" name="CustomShape 2"/>
          <p:cNvSpPr/>
          <p:nvPr/>
        </p:nvSpPr>
        <p:spPr>
          <a:xfrm>
            <a:off x="0" y="1127880"/>
            <a:ext cx="914328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pic>
        <p:nvPicPr>
          <p:cNvPr id="42" name="Google Shape;18;p3" descr=""/>
          <p:cNvPicPr/>
          <p:nvPr/>
        </p:nvPicPr>
        <p:blipFill>
          <a:blip r:embed="rId2"/>
          <a:stretch/>
        </p:blipFill>
        <p:spPr>
          <a:xfrm>
            <a:off x="8038800" y="43200"/>
            <a:ext cx="1062720" cy="1062720"/>
          </a:xfrm>
          <a:prstGeom prst="rect">
            <a:avLst/>
          </a:prstGeom>
          <a:ln>
            <a:noFill/>
          </a:ln>
        </p:spPr>
      </p:pic>
      <p:sp>
        <p:nvSpPr>
          <p:cNvPr id="43" name="PlaceHolder 3"/>
          <p:cNvSpPr>
            <a:spLocks noGrp="1"/>
          </p:cNvSpPr>
          <p:nvPr>
            <p:ph type="title"/>
          </p:nvPr>
        </p:nvSpPr>
        <p:spPr>
          <a:xfrm>
            <a:off x="685800" y="1867680"/>
            <a:ext cx="7771680" cy="1648080"/>
          </a:xfrm>
          <a:prstGeom prst="rect">
            <a:avLst/>
          </a:prstGeom>
        </p:spPr>
        <p:txBody>
          <a:bodyPr lIns="0" rIns="0" tIns="0" bIns="0" anchor="ctr">
            <a:noAutofit/>
          </a:bodyPr>
          <a:p>
            <a:r>
              <a:rPr b="0" lang="pt-PT" sz="1800" spc="-1" strike="noStrike">
                <a:latin typeface="Arial"/>
              </a:rPr>
              <a:t>Click to edit the title text </a:t>
            </a:r>
            <a:r>
              <a:rPr b="0" lang="pt-PT" sz="1800" spc="-1" strike="noStrike">
                <a:latin typeface="Arial"/>
              </a:rPr>
              <a:t>format</a:t>
            </a:r>
            <a:endParaRPr b="0" lang="pt-PT" sz="1800" spc="-1" strike="noStrike">
              <a:latin typeface="Arial"/>
            </a:endParaRPr>
          </a:p>
        </p:txBody>
      </p:sp>
      <p:sp>
        <p:nvSpPr>
          <p:cNvPr id="44" name="PlaceHolder 4"/>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1800" spc="-1" strike="noStrike">
                <a:latin typeface="Arial"/>
              </a:rPr>
              <a:t>Click to edit the outline text format</a:t>
            </a:r>
            <a:endParaRPr b="0" lang="pt-PT" sz="1800" spc="-1" strike="noStrike">
              <a:latin typeface="Arial"/>
            </a:endParaRPr>
          </a:p>
          <a:p>
            <a:pPr lvl="1" marL="864000" indent="-324000">
              <a:spcBef>
                <a:spcPts val="1134"/>
              </a:spcBef>
              <a:buClr>
                <a:srgbClr val="000000"/>
              </a:buClr>
              <a:buSzPct val="75000"/>
              <a:buFont typeface="Symbol" charset="2"/>
              <a:buChar char=""/>
            </a:pPr>
            <a:r>
              <a:rPr b="0" lang="pt-PT" sz="1800" spc="-1" strike="noStrike">
                <a:latin typeface="Arial"/>
              </a:rPr>
              <a:t>Second Outline Level</a:t>
            </a:r>
            <a:endParaRPr b="0" lang="pt-PT" sz="1800" spc="-1" strike="noStrike">
              <a:latin typeface="Arial"/>
            </a:endParaRPr>
          </a:p>
          <a:p>
            <a:pPr lvl="2" marL="1296000" indent="-288000">
              <a:spcBef>
                <a:spcPts val="850"/>
              </a:spcBef>
              <a:buClr>
                <a:srgbClr val="000000"/>
              </a:buClr>
              <a:buSzPct val="45000"/>
              <a:buFont typeface="Wingdings" charset="2"/>
              <a:buChar char=""/>
            </a:pPr>
            <a:r>
              <a:rPr b="0" lang="pt-PT" sz="1800" spc="-1" strike="noStrike">
                <a:latin typeface="Arial"/>
              </a:rPr>
              <a:t>Third Outline Level</a:t>
            </a:r>
            <a:endParaRPr b="0" lang="pt-PT" sz="1800" spc="-1" strike="noStrike">
              <a:latin typeface="Arial"/>
            </a:endParaRPr>
          </a:p>
          <a:p>
            <a:pPr lvl="3" marL="1728000" indent="-216000">
              <a:spcBef>
                <a:spcPts val="567"/>
              </a:spcBef>
              <a:buClr>
                <a:srgbClr val="000000"/>
              </a:buClr>
              <a:buSzPct val="75000"/>
              <a:buFont typeface="Symbol" charset="2"/>
              <a:buChar char=""/>
            </a:pPr>
            <a:r>
              <a:rPr b="0" lang="pt-PT" sz="1800" spc="-1" strike="noStrike">
                <a:latin typeface="Arial"/>
              </a:rPr>
              <a:t>Fourth Outline Level</a:t>
            </a:r>
            <a:endParaRPr b="0" lang="pt-PT" sz="1800" spc="-1" strike="noStrike">
              <a:latin typeface="Arial"/>
            </a:endParaRPr>
          </a:p>
          <a:p>
            <a:pPr lvl="4" marL="2160000" indent="-216000">
              <a:spcBef>
                <a:spcPts val="283"/>
              </a:spcBef>
              <a:buClr>
                <a:srgbClr val="000000"/>
              </a:buClr>
              <a:buSzPct val="45000"/>
              <a:buFont typeface="Wingdings" charset="2"/>
              <a:buChar char=""/>
            </a:pPr>
            <a:r>
              <a:rPr b="0" lang="pt-PT" sz="1800" spc="-1" strike="noStrike">
                <a:latin typeface="Arial"/>
              </a:rPr>
              <a:t>Fifth Outline Level</a:t>
            </a:r>
            <a:endParaRPr b="0" lang="pt-PT" sz="1800" spc="-1" strike="noStrike">
              <a:latin typeface="Arial"/>
            </a:endParaRPr>
          </a:p>
          <a:p>
            <a:pPr lvl="5" marL="2592000" indent="-216000">
              <a:spcBef>
                <a:spcPts val="283"/>
              </a:spcBef>
              <a:buClr>
                <a:srgbClr val="000000"/>
              </a:buClr>
              <a:buSzPct val="45000"/>
              <a:buFont typeface="Wingdings" charset="2"/>
              <a:buChar char=""/>
            </a:pPr>
            <a:r>
              <a:rPr b="0" lang="pt-PT" sz="1800" spc="-1" strike="noStrike">
                <a:latin typeface="Arial"/>
              </a:rPr>
              <a:t>Sixth Outline Level</a:t>
            </a:r>
            <a:endParaRPr b="0" lang="pt-PT" sz="1800" spc="-1" strike="noStrike">
              <a:latin typeface="Arial"/>
            </a:endParaRPr>
          </a:p>
          <a:p>
            <a:pPr lvl="6" marL="3024000" indent="-216000">
              <a:spcBef>
                <a:spcPts val="283"/>
              </a:spcBef>
              <a:buClr>
                <a:srgbClr val="000000"/>
              </a:buClr>
              <a:buSzPct val="45000"/>
              <a:buFont typeface="Wingdings" charset="2"/>
              <a:buChar char=""/>
            </a:pPr>
            <a:r>
              <a:rPr b="0" lang="pt-PT" sz="1800" spc="-1" strike="noStrike">
                <a:latin typeface="Arial"/>
              </a:rPr>
              <a:t>Seventh Outline Level</a:t>
            </a:r>
            <a:endParaRPr b="0" lang="pt-PT"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88db"/>
        </a:solidFill>
      </p:bgPr>
    </p:bg>
    <p:spTree>
      <p:nvGrpSpPr>
        <p:cNvPr id="1" name=""/>
        <p:cNvGrpSpPr/>
        <p:nvPr/>
      </p:nvGrpSpPr>
      <p:grpSpPr>
        <a:xfrm>
          <a:off x="0" y="0"/>
          <a:ext cx="0" cy="0"/>
          <a:chOff x="0" y="0"/>
          <a:chExt cx="0" cy="0"/>
        </a:xfrm>
      </p:grpSpPr>
      <p:pic>
        <p:nvPicPr>
          <p:cNvPr id="81" name="Google Shape;44;p8" descr=""/>
          <p:cNvPicPr/>
          <p:nvPr/>
        </p:nvPicPr>
        <p:blipFill>
          <a:blip r:embed="rId2">
            <a:alphaModFix amt="5000"/>
          </a:blip>
          <a:srcRect l="0" t="20698" r="0" b="20691"/>
          <a:stretch/>
        </p:blipFill>
        <p:spPr>
          <a:xfrm>
            <a:off x="183960" y="0"/>
            <a:ext cx="8775360" cy="5142600"/>
          </a:xfrm>
          <a:prstGeom prst="rect">
            <a:avLst/>
          </a:prstGeom>
          <a:ln>
            <a:noFill/>
          </a:ln>
        </p:spPr>
      </p:pic>
      <p:sp>
        <p:nvSpPr>
          <p:cNvPr id="82"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pt-PT" sz="4400" spc="-1" strike="noStrike">
                <a:latin typeface="Arial"/>
              </a:rPr>
              <a:t>Click to edit the title text format</a:t>
            </a:r>
            <a:endParaRPr b="0" lang="pt-PT" sz="4400" spc="-1" strike="noStrike">
              <a:latin typeface="Arial"/>
            </a:endParaRPr>
          </a:p>
        </p:txBody>
      </p:sp>
      <p:sp>
        <p:nvSpPr>
          <p:cNvPr id="83"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0" name="Google Shape;47;p9" descr=""/>
          <p:cNvPicPr/>
          <p:nvPr/>
        </p:nvPicPr>
        <p:blipFill>
          <a:blip r:embed="rId2">
            <a:alphaModFix amt="3000"/>
          </a:blip>
          <a:stretch/>
        </p:blipFill>
        <p:spPr>
          <a:xfrm>
            <a:off x="2000160" y="0"/>
            <a:ext cx="5142600" cy="5142600"/>
          </a:xfrm>
          <a:prstGeom prst="rect">
            <a:avLst/>
          </a:prstGeom>
          <a:ln>
            <a:noFill/>
          </a:ln>
        </p:spPr>
      </p:pic>
      <p:sp>
        <p:nvSpPr>
          <p:cNvPr id="121" name="PlaceHolder 1"/>
          <p:cNvSpPr>
            <a:spLocks noGrp="1"/>
          </p:cNvSpPr>
          <p:nvPr>
            <p:ph type="title"/>
          </p:nvPr>
        </p:nvSpPr>
        <p:spPr>
          <a:xfrm>
            <a:off x="457200" y="205200"/>
            <a:ext cx="8229240" cy="858600"/>
          </a:xfrm>
          <a:prstGeom prst="rect">
            <a:avLst/>
          </a:prstGeom>
        </p:spPr>
        <p:txBody>
          <a:bodyPr lIns="0" rIns="0" tIns="0" bIns="0" anchor="ctr">
            <a:noAutofit/>
          </a:bodyPr>
          <a:p>
            <a:pPr algn="ctr"/>
            <a:r>
              <a:rPr b="0" lang="pt-PT" sz="4400" spc="-1" strike="noStrike">
                <a:latin typeface="Arial"/>
              </a:rPr>
              <a:t>Click to edit the title text format</a:t>
            </a:r>
            <a:endParaRPr b="0" lang="pt-PT" sz="4400" spc="-1" strike="noStrike">
              <a:latin typeface="Arial"/>
            </a:endParaRPr>
          </a:p>
        </p:txBody>
      </p:sp>
      <p:sp>
        <p:nvSpPr>
          <p:cNvPr id="122"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CustomShape 1"/>
          <p:cNvSpPr/>
          <p:nvPr/>
        </p:nvSpPr>
        <p:spPr>
          <a:xfrm>
            <a:off x="4320" y="0"/>
            <a:ext cx="9143280" cy="4405680"/>
          </a:xfrm>
          <a:prstGeom prst="rect">
            <a:avLst/>
          </a:prstGeom>
          <a:solidFill>
            <a:srgbClr val="2388db"/>
          </a:solidFill>
          <a:ln>
            <a:noFill/>
          </a:ln>
        </p:spPr>
        <p:style>
          <a:lnRef idx="0"/>
          <a:fillRef idx="0"/>
          <a:effectRef idx="0"/>
          <a:fontRef idx="minor"/>
        </p:style>
      </p:sp>
      <p:sp>
        <p:nvSpPr>
          <p:cNvPr id="160" name="CustomShape 2"/>
          <p:cNvSpPr/>
          <p:nvPr/>
        </p:nvSpPr>
        <p:spPr>
          <a:xfrm>
            <a:off x="0" y="4384440"/>
            <a:ext cx="914328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pic>
        <p:nvPicPr>
          <p:cNvPr id="161" name="Google Shape;41;p7" descr=""/>
          <p:cNvPicPr/>
          <p:nvPr/>
        </p:nvPicPr>
        <p:blipFill>
          <a:blip r:embed="rId2">
            <a:alphaModFix amt="5000"/>
          </a:blip>
          <a:srcRect l="0" t="24895" r="21518" b="25393"/>
          <a:stretch/>
        </p:blipFill>
        <p:spPr>
          <a:xfrm>
            <a:off x="2260440" y="0"/>
            <a:ext cx="6886800" cy="4361760"/>
          </a:xfrm>
          <a:prstGeom prst="rect">
            <a:avLst/>
          </a:prstGeom>
          <a:ln>
            <a:noFill/>
          </a:ln>
        </p:spPr>
      </p:pic>
      <p:sp>
        <p:nvSpPr>
          <p:cNvPr id="162"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pt-PT" sz="4400" spc="-1" strike="noStrike">
                <a:latin typeface="Arial"/>
              </a:rPr>
              <a:t>Click to edit the title text format</a:t>
            </a:r>
            <a:endParaRPr b="0" lang="pt-PT" sz="4400" spc="-1" strike="noStrike">
              <a:latin typeface="Arial"/>
            </a:endParaRPr>
          </a:p>
        </p:txBody>
      </p:sp>
      <p:sp>
        <p:nvSpPr>
          <p:cNvPr id="163"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CustomShape 1"/>
          <p:cNvSpPr/>
          <p:nvPr/>
        </p:nvSpPr>
        <p:spPr>
          <a:xfrm>
            <a:off x="0" y="0"/>
            <a:ext cx="9143280" cy="1149120"/>
          </a:xfrm>
          <a:prstGeom prst="rect">
            <a:avLst/>
          </a:prstGeom>
          <a:solidFill>
            <a:srgbClr val="2388db"/>
          </a:solidFill>
          <a:ln>
            <a:noFill/>
          </a:ln>
        </p:spPr>
        <p:style>
          <a:lnRef idx="0"/>
          <a:fillRef idx="0"/>
          <a:effectRef idx="0"/>
          <a:fontRef idx="minor"/>
        </p:style>
      </p:sp>
      <p:sp>
        <p:nvSpPr>
          <p:cNvPr id="201" name="CustomShape 2"/>
          <p:cNvSpPr/>
          <p:nvPr/>
        </p:nvSpPr>
        <p:spPr>
          <a:xfrm>
            <a:off x="0" y="1127880"/>
            <a:ext cx="914328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pic>
        <p:nvPicPr>
          <p:cNvPr id="202" name="Google Shape;25;p4" descr=""/>
          <p:cNvPicPr/>
          <p:nvPr/>
        </p:nvPicPr>
        <p:blipFill>
          <a:blip r:embed="rId2"/>
          <a:stretch/>
        </p:blipFill>
        <p:spPr>
          <a:xfrm>
            <a:off x="8038800" y="43200"/>
            <a:ext cx="1062720" cy="1062720"/>
          </a:xfrm>
          <a:prstGeom prst="rect">
            <a:avLst/>
          </a:prstGeom>
          <a:ln>
            <a:noFill/>
          </a:ln>
        </p:spPr>
      </p:pic>
      <p:sp>
        <p:nvSpPr>
          <p:cNvPr id="203" name="PlaceHolder 3"/>
          <p:cNvSpPr>
            <a:spLocks noGrp="1"/>
          </p:cNvSpPr>
          <p:nvPr>
            <p:ph type="title"/>
          </p:nvPr>
        </p:nvSpPr>
        <p:spPr>
          <a:xfrm>
            <a:off x="685800" y="1867680"/>
            <a:ext cx="7771680" cy="1648080"/>
          </a:xfrm>
          <a:prstGeom prst="rect">
            <a:avLst/>
          </a:prstGeom>
        </p:spPr>
        <p:txBody>
          <a:bodyPr lIns="0" rIns="0" tIns="0" bIns="0" anchor="ctr">
            <a:noAutofit/>
          </a:bodyPr>
          <a:p>
            <a:r>
              <a:rPr b="0" lang="pt-PT" sz="1800" spc="-1" strike="noStrike">
                <a:latin typeface="Arial"/>
              </a:rPr>
              <a:t>Click to edit the title text format</a:t>
            </a:r>
            <a:endParaRPr b="0" lang="pt-PT" sz="1800" spc="-1" strike="noStrike">
              <a:latin typeface="Arial"/>
            </a:endParaRPr>
          </a:p>
        </p:txBody>
      </p:sp>
      <p:sp>
        <p:nvSpPr>
          <p:cNvPr id="204" name="PlaceHolder 4"/>
          <p:cNvSpPr>
            <a:spLocks noGrp="1"/>
          </p:cNvSpPr>
          <p:nvPr>
            <p:ph type="body"/>
          </p:nvPr>
        </p:nvSpPr>
        <p:spPr>
          <a:xfrm>
            <a:off x="457200" y="1203480"/>
            <a:ext cx="4015440" cy="2982600"/>
          </a:xfrm>
          <a:prstGeom prst="rect">
            <a:avLst/>
          </a:prstGeom>
        </p:spPr>
        <p:txBody>
          <a:bodyPr lIns="0" rIns="0" tIns="0" bIns="0">
            <a:normAutofit fontScale="97000"/>
          </a:bodyPr>
          <a:p>
            <a:pPr marL="432000" indent="-324000">
              <a:spcBef>
                <a:spcPts val="1417"/>
              </a:spcBef>
              <a:buClr>
                <a:srgbClr val="000000"/>
              </a:buClr>
              <a:buSzPct val="45000"/>
              <a:buFont typeface="Wingdings" charset="2"/>
              <a:buChar char=""/>
            </a:pPr>
            <a:r>
              <a:rPr b="0" lang="pt-PT" sz="1800" spc="-1" strike="noStrike">
                <a:latin typeface="Arial"/>
              </a:rPr>
              <a:t>Click to edit the outline text format</a:t>
            </a:r>
            <a:endParaRPr b="0" lang="pt-PT" sz="1800" spc="-1" strike="noStrike">
              <a:latin typeface="Arial"/>
            </a:endParaRPr>
          </a:p>
          <a:p>
            <a:pPr lvl="1" marL="864000" indent="-324000">
              <a:spcBef>
                <a:spcPts val="1134"/>
              </a:spcBef>
              <a:buClr>
                <a:srgbClr val="000000"/>
              </a:buClr>
              <a:buSzPct val="75000"/>
              <a:buFont typeface="Symbol" charset="2"/>
              <a:buChar char=""/>
            </a:pPr>
            <a:r>
              <a:rPr b="0" lang="pt-PT" sz="1800" spc="-1" strike="noStrike">
                <a:latin typeface="Arial"/>
              </a:rPr>
              <a:t>Second Outline Level</a:t>
            </a:r>
            <a:endParaRPr b="0" lang="pt-PT" sz="1800" spc="-1" strike="noStrike">
              <a:latin typeface="Arial"/>
            </a:endParaRPr>
          </a:p>
          <a:p>
            <a:pPr lvl="2" marL="1296000" indent="-288000">
              <a:spcBef>
                <a:spcPts val="850"/>
              </a:spcBef>
              <a:buClr>
                <a:srgbClr val="000000"/>
              </a:buClr>
              <a:buSzPct val="45000"/>
              <a:buFont typeface="Wingdings" charset="2"/>
              <a:buChar char=""/>
            </a:pPr>
            <a:r>
              <a:rPr b="0" lang="pt-PT" sz="1800" spc="-1" strike="noStrike">
                <a:latin typeface="Arial"/>
              </a:rPr>
              <a:t>Third Outline Level</a:t>
            </a:r>
            <a:endParaRPr b="0" lang="pt-PT" sz="1800" spc="-1" strike="noStrike">
              <a:latin typeface="Arial"/>
            </a:endParaRPr>
          </a:p>
          <a:p>
            <a:pPr lvl="3" marL="1728000" indent="-216000">
              <a:spcBef>
                <a:spcPts val="567"/>
              </a:spcBef>
              <a:buClr>
                <a:srgbClr val="000000"/>
              </a:buClr>
              <a:buSzPct val="75000"/>
              <a:buFont typeface="Symbol" charset="2"/>
              <a:buChar char=""/>
            </a:pPr>
            <a:r>
              <a:rPr b="0" lang="pt-PT" sz="1800" spc="-1" strike="noStrike">
                <a:latin typeface="Arial"/>
              </a:rPr>
              <a:t>Fourth Outline Level</a:t>
            </a:r>
            <a:endParaRPr b="0" lang="pt-PT" sz="1800" spc="-1" strike="noStrike">
              <a:latin typeface="Arial"/>
            </a:endParaRPr>
          </a:p>
          <a:p>
            <a:pPr lvl="4" marL="2160000" indent="-216000">
              <a:spcBef>
                <a:spcPts val="283"/>
              </a:spcBef>
              <a:buClr>
                <a:srgbClr val="000000"/>
              </a:buClr>
              <a:buSzPct val="45000"/>
              <a:buFont typeface="Wingdings" charset="2"/>
              <a:buChar char=""/>
            </a:pPr>
            <a:r>
              <a:rPr b="0" lang="pt-PT" sz="1800" spc="-1" strike="noStrike">
                <a:latin typeface="Arial"/>
              </a:rPr>
              <a:t>Fifth Outline Level</a:t>
            </a:r>
            <a:endParaRPr b="0" lang="pt-PT" sz="1800" spc="-1" strike="noStrike">
              <a:latin typeface="Arial"/>
            </a:endParaRPr>
          </a:p>
          <a:p>
            <a:pPr lvl="5" marL="2592000" indent="-216000">
              <a:spcBef>
                <a:spcPts val="283"/>
              </a:spcBef>
              <a:buClr>
                <a:srgbClr val="000000"/>
              </a:buClr>
              <a:buSzPct val="45000"/>
              <a:buFont typeface="Wingdings" charset="2"/>
              <a:buChar char=""/>
            </a:pPr>
            <a:r>
              <a:rPr b="0" lang="pt-PT" sz="1800" spc="-1" strike="noStrike">
                <a:latin typeface="Arial"/>
              </a:rPr>
              <a:t>Sixth Outline Level</a:t>
            </a:r>
            <a:endParaRPr b="0" lang="pt-PT" sz="1800" spc="-1" strike="noStrike">
              <a:latin typeface="Arial"/>
            </a:endParaRPr>
          </a:p>
          <a:p>
            <a:pPr lvl="6" marL="3024000" indent="-216000">
              <a:spcBef>
                <a:spcPts val="283"/>
              </a:spcBef>
              <a:buClr>
                <a:srgbClr val="000000"/>
              </a:buClr>
              <a:buSzPct val="45000"/>
              <a:buFont typeface="Wingdings" charset="2"/>
              <a:buChar char=""/>
            </a:pPr>
            <a:r>
              <a:rPr b="0" lang="pt-PT" sz="1800" spc="-1" strike="noStrike">
                <a:latin typeface="Arial"/>
              </a:rPr>
              <a:t>Seventh Outline Level</a:t>
            </a:r>
            <a:endParaRPr b="0" lang="pt-PT" sz="1800" spc="-1" strike="noStrike">
              <a:latin typeface="Arial"/>
            </a:endParaRPr>
          </a:p>
        </p:txBody>
      </p:sp>
      <p:sp>
        <p:nvSpPr>
          <p:cNvPr id="205" name="PlaceHolder 5"/>
          <p:cNvSpPr>
            <a:spLocks noGrp="1"/>
          </p:cNvSpPr>
          <p:nvPr>
            <p:ph type="body"/>
          </p:nvPr>
        </p:nvSpPr>
        <p:spPr>
          <a:xfrm>
            <a:off x="4674240" y="1203480"/>
            <a:ext cx="4015440" cy="2982600"/>
          </a:xfrm>
          <a:prstGeom prst="rect">
            <a:avLst/>
          </a:prstGeom>
        </p:spPr>
        <p:txBody>
          <a:bodyPr lIns="0" rIns="0" tIns="0" bIns="0">
            <a:normAutofit fontScale="97000"/>
          </a:bodyPr>
          <a:p>
            <a:pPr marL="432000" indent="-324000">
              <a:spcBef>
                <a:spcPts val="1417"/>
              </a:spcBef>
              <a:buClr>
                <a:srgbClr val="000000"/>
              </a:buClr>
              <a:buSzPct val="45000"/>
              <a:buFont typeface="Wingdings" charset="2"/>
              <a:buChar char=""/>
            </a:pPr>
            <a:r>
              <a:rPr b="0" lang="pt-PT" sz="1800" spc="-1" strike="noStrike">
                <a:latin typeface="Arial"/>
              </a:rPr>
              <a:t>Click to edit the outline text format</a:t>
            </a:r>
            <a:endParaRPr b="0" lang="pt-PT" sz="1800" spc="-1" strike="noStrike">
              <a:latin typeface="Arial"/>
            </a:endParaRPr>
          </a:p>
          <a:p>
            <a:pPr lvl="1" marL="864000" indent="-324000">
              <a:spcBef>
                <a:spcPts val="1134"/>
              </a:spcBef>
              <a:buClr>
                <a:srgbClr val="000000"/>
              </a:buClr>
              <a:buSzPct val="75000"/>
              <a:buFont typeface="Symbol" charset="2"/>
              <a:buChar char=""/>
            </a:pPr>
            <a:r>
              <a:rPr b="0" lang="pt-PT" sz="1800" spc="-1" strike="noStrike">
                <a:latin typeface="Arial"/>
              </a:rPr>
              <a:t>Second Outline Level</a:t>
            </a:r>
            <a:endParaRPr b="0" lang="pt-PT" sz="1800" spc="-1" strike="noStrike">
              <a:latin typeface="Arial"/>
            </a:endParaRPr>
          </a:p>
          <a:p>
            <a:pPr lvl="2" marL="1296000" indent="-288000">
              <a:spcBef>
                <a:spcPts val="850"/>
              </a:spcBef>
              <a:buClr>
                <a:srgbClr val="000000"/>
              </a:buClr>
              <a:buSzPct val="45000"/>
              <a:buFont typeface="Wingdings" charset="2"/>
              <a:buChar char=""/>
            </a:pPr>
            <a:r>
              <a:rPr b="0" lang="pt-PT" sz="1800" spc="-1" strike="noStrike">
                <a:latin typeface="Arial"/>
              </a:rPr>
              <a:t>Third Outline Level</a:t>
            </a:r>
            <a:endParaRPr b="0" lang="pt-PT" sz="1800" spc="-1" strike="noStrike">
              <a:latin typeface="Arial"/>
            </a:endParaRPr>
          </a:p>
          <a:p>
            <a:pPr lvl="3" marL="1728000" indent="-216000">
              <a:spcBef>
                <a:spcPts val="567"/>
              </a:spcBef>
              <a:buClr>
                <a:srgbClr val="000000"/>
              </a:buClr>
              <a:buSzPct val="75000"/>
              <a:buFont typeface="Symbol" charset="2"/>
              <a:buChar char=""/>
            </a:pPr>
            <a:r>
              <a:rPr b="0" lang="pt-PT" sz="1800" spc="-1" strike="noStrike">
                <a:latin typeface="Arial"/>
              </a:rPr>
              <a:t>Fourth Outline Level</a:t>
            </a:r>
            <a:endParaRPr b="0" lang="pt-PT" sz="1800" spc="-1" strike="noStrike">
              <a:latin typeface="Arial"/>
            </a:endParaRPr>
          </a:p>
          <a:p>
            <a:pPr lvl="4" marL="2160000" indent="-216000">
              <a:spcBef>
                <a:spcPts val="283"/>
              </a:spcBef>
              <a:buClr>
                <a:srgbClr val="000000"/>
              </a:buClr>
              <a:buSzPct val="45000"/>
              <a:buFont typeface="Wingdings" charset="2"/>
              <a:buChar char=""/>
            </a:pPr>
            <a:r>
              <a:rPr b="0" lang="pt-PT" sz="1800" spc="-1" strike="noStrike">
                <a:latin typeface="Arial"/>
              </a:rPr>
              <a:t>Fifth Outline Level</a:t>
            </a:r>
            <a:endParaRPr b="0" lang="pt-PT" sz="1800" spc="-1" strike="noStrike">
              <a:latin typeface="Arial"/>
            </a:endParaRPr>
          </a:p>
          <a:p>
            <a:pPr lvl="5" marL="2592000" indent="-216000">
              <a:spcBef>
                <a:spcPts val="283"/>
              </a:spcBef>
              <a:buClr>
                <a:srgbClr val="000000"/>
              </a:buClr>
              <a:buSzPct val="45000"/>
              <a:buFont typeface="Wingdings" charset="2"/>
              <a:buChar char=""/>
            </a:pPr>
            <a:r>
              <a:rPr b="0" lang="pt-PT" sz="1800" spc="-1" strike="noStrike">
                <a:latin typeface="Arial"/>
              </a:rPr>
              <a:t>Sixth Outline Level</a:t>
            </a:r>
            <a:endParaRPr b="0" lang="pt-PT" sz="1800" spc="-1" strike="noStrike">
              <a:latin typeface="Arial"/>
            </a:endParaRPr>
          </a:p>
          <a:p>
            <a:pPr lvl="6" marL="3024000" indent="-216000">
              <a:spcBef>
                <a:spcPts val="283"/>
              </a:spcBef>
              <a:buClr>
                <a:srgbClr val="000000"/>
              </a:buClr>
              <a:buSzPct val="45000"/>
              <a:buFont typeface="Wingdings" charset="2"/>
              <a:buChar char=""/>
            </a:pPr>
            <a:r>
              <a:rPr b="0" lang="pt-PT" sz="1800" spc="-1" strike="noStrike">
                <a:latin typeface="Arial"/>
              </a:rPr>
              <a:t>Seventh Outline Level</a:t>
            </a:r>
            <a:endParaRPr b="0" lang="pt-PT"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2" name="CustomShape 1"/>
          <p:cNvSpPr/>
          <p:nvPr/>
        </p:nvSpPr>
        <p:spPr>
          <a:xfrm>
            <a:off x="0" y="737280"/>
            <a:ext cx="9143280" cy="4405680"/>
          </a:xfrm>
          <a:prstGeom prst="rect">
            <a:avLst/>
          </a:prstGeom>
          <a:solidFill>
            <a:srgbClr val="2388db"/>
          </a:solidFill>
          <a:ln>
            <a:noFill/>
          </a:ln>
        </p:spPr>
        <p:style>
          <a:lnRef idx="0"/>
          <a:fillRef idx="0"/>
          <a:effectRef idx="0"/>
          <a:fontRef idx="minor"/>
        </p:style>
      </p:sp>
      <p:sp>
        <p:nvSpPr>
          <p:cNvPr id="243" name="CustomShape 2"/>
          <p:cNvSpPr/>
          <p:nvPr/>
        </p:nvSpPr>
        <p:spPr>
          <a:xfrm>
            <a:off x="0" y="767880"/>
            <a:ext cx="9143280" cy="360"/>
          </a:xfrm>
          <a:custGeom>
            <a:avLst/>
            <a:gdLst/>
            <a:ahLst/>
            <a:rect l="l" t="t" r="r" b="b"/>
            <a:pathLst>
              <a:path w="21600" h="21600">
                <a:moveTo>
                  <a:pt x="0" y="0"/>
                </a:moveTo>
                <a:lnTo>
                  <a:pt x="21600" y="21600"/>
                </a:lnTo>
              </a:path>
            </a:pathLst>
          </a:custGeom>
          <a:noFill/>
          <a:ln w="57240">
            <a:solidFill>
              <a:srgbClr val="000000"/>
            </a:solidFill>
            <a:round/>
          </a:ln>
        </p:spPr>
        <p:style>
          <a:lnRef idx="0"/>
          <a:fillRef idx="0"/>
          <a:effectRef idx="0"/>
          <a:fontRef idx="minor"/>
        </p:style>
      </p:sp>
      <p:pic>
        <p:nvPicPr>
          <p:cNvPr id="244" name="Google Shape;35;p6" descr=""/>
          <p:cNvPicPr/>
          <p:nvPr/>
        </p:nvPicPr>
        <p:blipFill>
          <a:blip r:embed="rId2">
            <a:alphaModFix amt="5000"/>
          </a:blip>
          <a:srcRect l="0" t="24895" r="21518" b="25393"/>
          <a:stretch/>
        </p:blipFill>
        <p:spPr>
          <a:xfrm>
            <a:off x="2256480" y="759240"/>
            <a:ext cx="6886800" cy="4361760"/>
          </a:xfrm>
          <a:prstGeom prst="rect">
            <a:avLst/>
          </a:prstGeom>
          <a:ln>
            <a:noFill/>
          </a:ln>
        </p:spPr>
      </p:pic>
      <p:sp>
        <p:nvSpPr>
          <p:cNvPr id="245"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pt-PT" sz="4400" spc="-1" strike="noStrike">
                <a:latin typeface="Arial"/>
              </a:rPr>
              <a:t>Click to edit the title text format</a:t>
            </a:r>
            <a:endParaRPr b="0" lang="pt-PT" sz="4400" spc="-1" strike="noStrike">
              <a:latin typeface="Arial"/>
            </a:endParaRPr>
          </a:p>
        </p:txBody>
      </p:sp>
      <p:sp>
        <p:nvSpPr>
          <p:cNvPr id="246"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PT" sz="3200" spc="-1" strike="noStrike">
                <a:latin typeface="Arial"/>
              </a:rPr>
              <a:t>Click to edit the outline text format</a:t>
            </a:r>
            <a:endParaRPr b="0" lang="pt-PT" sz="3200" spc="-1" strike="noStrike">
              <a:latin typeface="Arial"/>
            </a:endParaRPr>
          </a:p>
          <a:p>
            <a:pPr lvl="1" marL="864000" indent="-324000">
              <a:spcBef>
                <a:spcPts val="1134"/>
              </a:spcBef>
              <a:buClr>
                <a:srgbClr val="000000"/>
              </a:buClr>
              <a:buSzPct val="75000"/>
              <a:buFont typeface="Symbol" charset="2"/>
              <a:buChar char=""/>
            </a:pPr>
            <a:r>
              <a:rPr b="0" lang="pt-PT" sz="2800" spc="-1" strike="noStrike">
                <a:latin typeface="Arial"/>
              </a:rPr>
              <a:t>Second Outline Level</a:t>
            </a:r>
            <a:endParaRPr b="0" lang="pt-PT" sz="2800" spc="-1" strike="noStrike">
              <a:latin typeface="Arial"/>
            </a:endParaRPr>
          </a:p>
          <a:p>
            <a:pPr lvl="2" marL="1296000" indent="-288000">
              <a:spcBef>
                <a:spcPts val="850"/>
              </a:spcBef>
              <a:buClr>
                <a:srgbClr val="000000"/>
              </a:buClr>
              <a:buSzPct val="45000"/>
              <a:buFont typeface="Wingdings" charset="2"/>
              <a:buChar char=""/>
            </a:pPr>
            <a:r>
              <a:rPr b="0" lang="pt-PT" sz="2400" spc="-1" strike="noStrike">
                <a:latin typeface="Arial"/>
              </a:rPr>
              <a:t>Third Outline Level</a:t>
            </a:r>
            <a:endParaRPr b="0" lang="pt-PT" sz="2400" spc="-1" strike="noStrike">
              <a:latin typeface="Arial"/>
            </a:endParaRPr>
          </a:p>
          <a:p>
            <a:pPr lvl="3" marL="1728000" indent="-216000">
              <a:spcBef>
                <a:spcPts val="567"/>
              </a:spcBef>
              <a:buClr>
                <a:srgbClr val="000000"/>
              </a:buClr>
              <a:buSzPct val="75000"/>
              <a:buFont typeface="Symbol" charset="2"/>
              <a:buChar char=""/>
            </a:pPr>
            <a:r>
              <a:rPr b="0" lang="pt-PT" sz="2000" spc="-1" strike="noStrike">
                <a:latin typeface="Arial"/>
              </a:rPr>
              <a:t>Fourth Outline Level</a:t>
            </a:r>
            <a:endParaRPr b="0" lang="pt-PT" sz="2000" spc="-1" strike="noStrike">
              <a:latin typeface="Arial"/>
            </a:endParaRPr>
          </a:p>
          <a:p>
            <a:pPr lvl="4" marL="2160000" indent="-216000">
              <a:spcBef>
                <a:spcPts val="283"/>
              </a:spcBef>
              <a:buClr>
                <a:srgbClr val="000000"/>
              </a:buClr>
              <a:buSzPct val="45000"/>
              <a:buFont typeface="Wingdings" charset="2"/>
              <a:buChar char=""/>
            </a:pPr>
            <a:r>
              <a:rPr b="0" lang="pt-PT" sz="2000" spc="-1" strike="noStrike">
                <a:latin typeface="Arial"/>
              </a:rPr>
              <a:t>Fifth Outline Level</a:t>
            </a:r>
            <a:endParaRPr b="0" lang="pt-PT" sz="2000" spc="-1" strike="noStrike">
              <a:latin typeface="Arial"/>
            </a:endParaRPr>
          </a:p>
          <a:p>
            <a:pPr lvl="5" marL="2592000" indent="-216000">
              <a:spcBef>
                <a:spcPts val="283"/>
              </a:spcBef>
              <a:buClr>
                <a:srgbClr val="000000"/>
              </a:buClr>
              <a:buSzPct val="45000"/>
              <a:buFont typeface="Wingdings" charset="2"/>
              <a:buChar char=""/>
            </a:pPr>
            <a:r>
              <a:rPr b="0" lang="pt-PT" sz="2000" spc="-1" strike="noStrike">
                <a:latin typeface="Arial"/>
              </a:rPr>
              <a:t>Sixth Outline Level</a:t>
            </a:r>
            <a:endParaRPr b="0" lang="pt-PT" sz="2000" spc="-1" strike="noStrike">
              <a:latin typeface="Arial"/>
            </a:endParaRPr>
          </a:p>
          <a:p>
            <a:pPr lvl="6" marL="3024000" indent="-216000">
              <a:spcBef>
                <a:spcPts val="283"/>
              </a:spcBef>
              <a:buClr>
                <a:srgbClr val="000000"/>
              </a:buClr>
              <a:buSzPct val="45000"/>
              <a:buFont typeface="Wingdings" charset="2"/>
              <a:buChar char=""/>
            </a:pPr>
            <a:r>
              <a:rPr b="0" lang="pt-PT" sz="2000" spc="-1" strike="noStrike">
                <a:latin typeface="Arial"/>
              </a:rPr>
              <a:t>Seventh Outline Level</a:t>
            </a:r>
            <a:endParaRPr b="0" lang="pt-PT"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7.xml"/><Relationship Id="rId3"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hyperlink" Target="https://kubernetes.io/docs/admin/kubelet/" TargetMode="External"/><Relationship Id="rId2" Type="http://schemas.openxmlformats.org/officeDocument/2006/relationships/hyperlink" Target="https://kubernetes.io/docs/concepts/api-extension/apiserver-aggregation/" TargetMode="External"/><Relationship Id="rId3" Type="http://schemas.openxmlformats.org/officeDocument/2006/relationships/slideLayout" Target="../slideLayouts/slideLayout13.xml"/><Relationship Id="rId4"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jpeg"/><Relationship Id="rId3" Type="http://schemas.openxmlformats.org/officeDocument/2006/relationships/image" Target="../media/image49.png"/><Relationship Id="rId4" Type="http://schemas.openxmlformats.org/officeDocument/2006/relationships/slideLayout" Target="../slideLayouts/slideLayout13.xml"/><Relationship Id="rId5"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7.xml"/><Relationship Id="rId3"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hyperlink" Target="https://www.edx.org/" TargetMode="External"/><Relationship Id="rId2" Type="http://schemas.openxmlformats.org/officeDocument/2006/relationships/hyperlink" Target="https://www.katacoda.com/courses/kubernetes" TargetMode="External"/><Relationship Id="rId3" Type="http://schemas.openxmlformats.org/officeDocument/2006/relationships/hyperlink" Target="https://github.com/kelseyhightower/kubernetes-the-hard-way" TargetMode="External"/><Relationship Id="rId4" Type="http://schemas.openxmlformats.org/officeDocument/2006/relationships/hyperlink" Target="https://www.youtube.com/c/KubernetesCommunity" TargetMode="External"/><Relationship Id="rId5" Type="http://schemas.openxmlformats.org/officeDocument/2006/relationships/hyperlink" Target="https://www.youtube.com/c/cloudnativefdn" TargetMode="External"/><Relationship Id="rId6" Type="http://schemas.openxmlformats.org/officeDocument/2006/relationships/hyperlink" Target="https://www.cncf.io/certification/expert/" TargetMode="External"/><Relationship Id="rId7" Type="http://schemas.openxmlformats.org/officeDocument/2006/relationships/hyperlink" Target="https://www.gitbook.com/book/ramitsurana/awesome-kubernetes/details" TargetMode="External"/><Relationship Id="rId8" Type="http://schemas.openxmlformats.org/officeDocument/2006/relationships/image" Target="../media/image55.png"/><Relationship Id="rId9" Type="http://schemas.openxmlformats.org/officeDocument/2006/relationships/slideLayout" Target="../slideLayouts/slideLayout13.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7.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7.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kubernetes.io/docs/concepts/overview/working-with-objects/labels/#syntax-and-character-set" TargetMode="External"/><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64.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7.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7.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64.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7.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37.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7.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64.xml"/><Relationship Id="rId3"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37.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37.xml"/><Relationship Id="rId3"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37.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Relationship Id="rId3"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64.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What Does “Kubernetes” Mean?</a:t>
            </a:r>
            <a:endParaRPr b="0" lang="pt-PT" sz="3600" spc="-1" strike="noStrike">
              <a:latin typeface="Arial"/>
            </a:endParaRPr>
          </a:p>
        </p:txBody>
      </p:sp>
      <p:sp>
        <p:nvSpPr>
          <p:cNvPr id="290" name="CustomShape 2"/>
          <p:cNvSpPr/>
          <p:nvPr/>
        </p:nvSpPr>
        <p:spPr>
          <a:xfrm>
            <a:off x="818640" y="1621080"/>
            <a:ext cx="4115160" cy="1650600"/>
          </a:xfrm>
          <a:prstGeom prst="rect">
            <a:avLst/>
          </a:prstGeom>
          <a:noFill/>
          <a:ln>
            <a:noFill/>
          </a:ln>
        </p:spPr>
        <p:style>
          <a:lnRef idx="0"/>
          <a:fillRef idx="0"/>
          <a:effectRef idx="0"/>
          <a:fontRef idx="minor"/>
        </p:style>
        <p:txBody>
          <a:bodyPr lIns="90000" rIns="90000" tIns="91440" bIns="91440">
            <a:noAutofit/>
          </a:bodyPr>
          <a:p>
            <a:pPr algn="ctr">
              <a:lnSpc>
                <a:spcPct val="100000"/>
              </a:lnSpc>
              <a:spcBef>
                <a:spcPts val="601"/>
              </a:spcBef>
            </a:pPr>
            <a:r>
              <a:rPr b="0" lang="pt-PT" sz="3000" spc="-1" strike="noStrike">
                <a:solidFill>
                  <a:srgbClr val="000000"/>
                </a:solidFill>
                <a:latin typeface="Arial"/>
                <a:ea typeface="Arial"/>
              </a:rPr>
              <a:t>Greek for “pilot” or </a:t>
            </a:r>
            <a:endParaRPr b="0" lang="pt-PT" sz="3000" spc="-1" strike="noStrike">
              <a:latin typeface="Arial"/>
            </a:endParaRPr>
          </a:p>
          <a:p>
            <a:pPr algn="ctr">
              <a:lnSpc>
                <a:spcPct val="100000"/>
              </a:lnSpc>
              <a:spcBef>
                <a:spcPts val="601"/>
              </a:spcBef>
            </a:pPr>
            <a:r>
              <a:rPr b="0" lang="pt-PT" sz="3000" spc="-1" strike="noStrike">
                <a:solidFill>
                  <a:srgbClr val="000000"/>
                </a:solidFill>
                <a:latin typeface="Arial"/>
                <a:ea typeface="Arial"/>
              </a:rPr>
              <a:t>“</a:t>
            </a:r>
            <a:r>
              <a:rPr b="0" lang="pt-PT" sz="3000" spc="-1" strike="noStrike">
                <a:solidFill>
                  <a:srgbClr val="000000"/>
                </a:solidFill>
                <a:latin typeface="Arial"/>
                <a:ea typeface="Arial"/>
              </a:rPr>
              <a:t>Helmsman of a ship”</a:t>
            </a:r>
            <a:endParaRPr b="0" lang="pt-PT" sz="3000" spc="-1" strike="noStrike">
              <a:latin typeface="Arial"/>
            </a:endParaRPr>
          </a:p>
        </p:txBody>
      </p:sp>
      <p:pic>
        <p:nvPicPr>
          <p:cNvPr id="291" name="Google Shape;112;p17" descr=""/>
          <p:cNvPicPr/>
          <p:nvPr/>
        </p:nvPicPr>
        <p:blipFill>
          <a:blip r:embed="rId1"/>
          <a:stretch/>
        </p:blipFill>
        <p:spPr>
          <a:xfrm>
            <a:off x="6096240" y="2059560"/>
            <a:ext cx="2041200" cy="2041200"/>
          </a:xfrm>
          <a:prstGeom prst="rect">
            <a:avLst/>
          </a:prstGeom>
          <a:ln>
            <a:noFill/>
          </a:ln>
        </p:spPr>
      </p:pic>
      <p:pic>
        <p:nvPicPr>
          <p:cNvPr id="292" name="Google Shape;113;p17" descr=""/>
          <p:cNvPicPr/>
          <p:nvPr/>
        </p:nvPicPr>
        <p:blipFill>
          <a:blip r:embed="rId2"/>
          <a:stretch/>
        </p:blipFill>
        <p:spPr>
          <a:xfrm>
            <a:off x="272520" y="3332160"/>
            <a:ext cx="5447880" cy="140688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685800" y="1867680"/>
            <a:ext cx="7771680" cy="1648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7200" spc="-1" strike="noStrike">
                <a:solidFill>
                  <a:srgbClr val="ffffff"/>
                </a:solidFill>
                <a:latin typeface="Arial"/>
                <a:ea typeface="Arial"/>
              </a:rPr>
              <a:t>Architecture</a:t>
            </a:r>
            <a:br/>
            <a:r>
              <a:rPr b="1" lang="pt-PT" sz="7200" spc="-1" strike="noStrike">
                <a:solidFill>
                  <a:srgbClr val="ffffff"/>
                </a:solidFill>
                <a:latin typeface="Arial"/>
                <a:ea typeface="Arial"/>
              </a:rPr>
              <a:t>Overview</a:t>
            </a:r>
            <a:endParaRPr b="0" lang="pt-PT" sz="72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PersistentVolumeClaim</a:t>
            </a:r>
            <a:endParaRPr b="0" lang="pt-PT" sz="3600" spc="-1" strike="noStrike">
              <a:latin typeface="Arial"/>
            </a:endParaRPr>
          </a:p>
        </p:txBody>
      </p:sp>
      <p:sp>
        <p:nvSpPr>
          <p:cNvPr id="604" name="CustomShape 2"/>
          <p:cNvSpPr/>
          <p:nvPr/>
        </p:nvSpPr>
        <p:spPr>
          <a:xfrm>
            <a:off x="457200" y="1200240"/>
            <a:ext cx="502416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accessModes: </a:t>
            </a:r>
            <a:r>
              <a:rPr b="0" lang="pt-PT" sz="1800" spc="-1" strike="noStrike">
                <a:solidFill>
                  <a:srgbClr val="000000"/>
                </a:solidFill>
                <a:latin typeface="Arial"/>
                <a:ea typeface="Arial"/>
              </a:rPr>
              <a:t>The selected method of accessing the storage. This </a:t>
            </a:r>
            <a:r>
              <a:rPr b="1" lang="pt-PT" sz="1800" spc="-1" strike="noStrike">
                <a:solidFill>
                  <a:srgbClr val="000000"/>
                </a:solidFill>
                <a:latin typeface="Arial"/>
                <a:ea typeface="Arial"/>
              </a:rPr>
              <a:t>MUST</a:t>
            </a:r>
            <a:r>
              <a:rPr b="0" lang="pt-PT" sz="1800" spc="-1" strike="noStrike">
                <a:solidFill>
                  <a:srgbClr val="000000"/>
                </a:solidFill>
                <a:latin typeface="Arial"/>
                <a:ea typeface="Arial"/>
              </a:rPr>
              <a:t> be a subset of what is defined on the target PV or Storage Class.</a:t>
            </a:r>
            <a:endParaRPr b="0" lang="pt-PT" sz="1800" spc="-1" strike="noStrike">
              <a:latin typeface="Arial"/>
            </a:endParaRPr>
          </a:p>
          <a:p>
            <a:pPr lvl="1" marL="914400" indent="-34236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ReadWriteOnce</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ReadOnlyMany</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ReadWriteMany</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resources.requests.storage: </a:t>
            </a:r>
            <a:r>
              <a:rPr b="0" lang="pt-PT" sz="1800" spc="-1" strike="noStrike">
                <a:solidFill>
                  <a:srgbClr val="000000"/>
                </a:solidFill>
                <a:latin typeface="Arial"/>
                <a:ea typeface="Arial"/>
              </a:rPr>
              <a:t>The desired amount of storage for the claim</a:t>
            </a:r>
            <a:endParaRPr b="0" lang="pt-PT" sz="1800" spc="-1" strike="noStrike">
              <a:latin typeface="Arial"/>
            </a:endParaRPr>
          </a:p>
          <a:p>
            <a:pPr marL="457200" indent="-34236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storageClassName: </a:t>
            </a:r>
            <a:r>
              <a:rPr b="0" lang="pt-PT" sz="1800" spc="-1" strike="noStrike">
                <a:solidFill>
                  <a:srgbClr val="000000"/>
                </a:solidFill>
                <a:latin typeface="Arial"/>
                <a:ea typeface="Arial"/>
              </a:rPr>
              <a:t>The name of the desired Storage Class</a:t>
            </a:r>
            <a:endParaRPr b="0" lang="pt-PT" sz="1800" spc="-1" strike="noStrike">
              <a:latin typeface="Arial"/>
            </a:endParaRPr>
          </a:p>
        </p:txBody>
      </p:sp>
      <p:sp>
        <p:nvSpPr>
          <p:cNvPr id="605" name="CustomShape 3"/>
          <p:cNvSpPr/>
          <p:nvPr/>
        </p:nvSpPr>
        <p:spPr>
          <a:xfrm>
            <a:off x="5512320" y="1200240"/>
            <a:ext cx="317376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pvc-sc-example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ReadWriteOnce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latin typeface="Arial"/>
            </a:endParaRPr>
          </a:p>
          <a:p>
            <a:pPr>
              <a:lnSpc>
                <a:spcPct val="100000"/>
              </a:lnSpc>
            </a:pPr>
            <a:r>
              <a:rPr b="0" lang="pt-PT" sz="1400" spc="-1" strike="noStrike">
                <a:solidFill>
                  <a:srgbClr val="cc0000"/>
                </a:solidFill>
                <a:latin typeface="Roboto Mono"/>
                <a:ea typeface="Roboto Mono"/>
              </a:rPr>
              <a:t>  </a:t>
            </a:r>
            <a:r>
              <a:rPr b="0" lang="pt-PT" sz="1400" spc="-1" strike="noStrike">
                <a:solidFill>
                  <a:srgbClr val="1155cc"/>
                </a:solidFill>
                <a:latin typeface="Roboto Mono"/>
                <a:ea typeface="Roboto Mono"/>
              </a:rPr>
              <a:t>storageClassName:</a:t>
            </a:r>
            <a:r>
              <a:rPr b="0" lang="pt-PT" sz="1400" spc="-1" strike="noStrike">
                <a:solidFill>
                  <a:srgbClr val="cc0000"/>
                </a:solidFill>
                <a:latin typeface="Roboto Mono"/>
                <a:ea typeface="Roboto Mono"/>
              </a:rPr>
              <a:t> slow</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PVs and PVCs with Selectors</a:t>
            </a:r>
            <a:endParaRPr b="0" lang="pt-PT" sz="3600" spc="-1" strike="noStrike">
              <a:latin typeface="Arial"/>
            </a:endParaRPr>
          </a:p>
        </p:txBody>
      </p:sp>
      <p:sp>
        <p:nvSpPr>
          <p:cNvPr id="607" name="CustomShape 2"/>
          <p:cNvSpPr/>
          <p:nvPr/>
        </p:nvSpPr>
        <p:spPr>
          <a:xfrm>
            <a:off x="45720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pv-selector-example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capacity: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2Gi</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hostPath:</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path: </a:t>
            </a:r>
            <a:r>
              <a:rPr b="0" lang="pt-PT" sz="1400" spc="-1" strike="noStrike">
                <a:solidFill>
                  <a:srgbClr val="cc0000"/>
                </a:solidFill>
                <a:latin typeface="Roboto Mono"/>
                <a:ea typeface="Roboto Mono"/>
              </a:rPr>
              <a:t>"/mnt/data"</a:t>
            </a:r>
            <a:endParaRPr b="0" lang="pt-PT" sz="1400" spc="-1" strike="noStrike">
              <a:latin typeface="Arial"/>
            </a:endParaRPr>
          </a:p>
        </p:txBody>
      </p:sp>
      <p:sp>
        <p:nvSpPr>
          <p:cNvPr id="608" name="CustomShape 3"/>
          <p:cNvSpPr/>
          <p:nvPr/>
        </p:nvSpPr>
        <p:spPr>
          <a:xfrm>
            <a:off x="469224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pvc-selector-example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selector: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matchLabels: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latin typeface="Arial"/>
            </a:endParaRPr>
          </a:p>
          <a:p>
            <a:pPr>
              <a:lnSpc>
                <a:spcPct val="100000"/>
              </a:lnSpc>
              <a:spcBef>
                <a:spcPts val="601"/>
              </a:spcBef>
            </a:pP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PVs and PVCs with Selectors</a:t>
            </a:r>
            <a:endParaRPr b="0" lang="pt-PT" sz="3600" spc="-1" strike="noStrike">
              <a:latin typeface="Arial"/>
            </a:endParaRPr>
          </a:p>
        </p:txBody>
      </p:sp>
      <p:sp>
        <p:nvSpPr>
          <p:cNvPr id="610" name="CustomShape 2"/>
          <p:cNvSpPr/>
          <p:nvPr/>
        </p:nvSpPr>
        <p:spPr>
          <a:xfrm>
            <a:off x="45720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pv-selector-example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capacity: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2Gi</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hostPath:</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path: </a:t>
            </a:r>
            <a:r>
              <a:rPr b="0" lang="pt-PT" sz="1400" spc="-1" strike="noStrike">
                <a:solidFill>
                  <a:srgbClr val="cc0000"/>
                </a:solidFill>
                <a:latin typeface="Roboto Mono"/>
                <a:ea typeface="Roboto Mono"/>
              </a:rPr>
              <a:t>"/mnt/data"</a:t>
            </a:r>
            <a:endParaRPr b="0" lang="pt-PT" sz="1400" spc="-1" strike="noStrike">
              <a:latin typeface="Arial"/>
            </a:endParaRPr>
          </a:p>
        </p:txBody>
      </p:sp>
      <p:sp>
        <p:nvSpPr>
          <p:cNvPr id="611" name="CustomShape 3"/>
          <p:cNvSpPr/>
          <p:nvPr/>
        </p:nvSpPr>
        <p:spPr>
          <a:xfrm>
            <a:off x="469224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PersistentVolumeClaim</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pvc-selector-example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accessModes: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cc0000"/>
                </a:solidFill>
                <a:latin typeface="Roboto Mono"/>
                <a:ea typeface="Roboto Mono"/>
              </a:rPr>
              <a:t>- ReadWriteMany</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resources: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requests: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storage: </a:t>
            </a:r>
            <a:r>
              <a:rPr b="0" lang="pt-PT" sz="1400" spc="-1" strike="noStrike">
                <a:solidFill>
                  <a:srgbClr val="cc0000"/>
                </a:solidFill>
                <a:latin typeface="Roboto Mono"/>
                <a:ea typeface="Roboto Mono"/>
              </a:rPr>
              <a:t>1Gi</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selector: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matchLabels: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hostpath</a:t>
            </a:r>
            <a:endParaRPr b="0" lang="pt-PT" sz="1400" spc="-1" strike="noStrike">
              <a:latin typeface="Arial"/>
            </a:endParaRPr>
          </a:p>
          <a:p>
            <a:pPr>
              <a:lnSpc>
                <a:spcPct val="100000"/>
              </a:lnSpc>
              <a:spcBef>
                <a:spcPts val="601"/>
              </a:spcBef>
            </a:pPr>
            <a:endParaRPr b="0" lang="pt-PT" sz="1400" spc="-1" strike="noStrike">
              <a:latin typeface="Arial"/>
            </a:endParaRPr>
          </a:p>
        </p:txBody>
      </p:sp>
      <p:sp>
        <p:nvSpPr>
          <p:cNvPr id="612" name="CustomShape 4"/>
          <p:cNvSpPr/>
          <p:nvPr/>
        </p:nvSpPr>
        <p:spPr>
          <a:xfrm>
            <a:off x="716760" y="2086920"/>
            <a:ext cx="1833120" cy="579240"/>
          </a:xfrm>
          <a:prstGeom prst="rect">
            <a:avLst/>
          </a:prstGeom>
          <a:noFill/>
          <a:ln w="38160">
            <a:solidFill>
              <a:srgbClr val="cc0000"/>
            </a:solidFill>
            <a:round/>
          </a:ln>
        </p:spPr>
        <p:style>
          <a:lnRef idx="0"/>
          <a:fillRef idx="0"/>
          <a:effectRef idx="0"/>
          <a:fontRef idx="minor"/>
        </p:style>
      </p:sp>
      <p:sp>
        <p:nvSpPr>
          <p:cNvPr id="613" name="CustomShape 5"/>
          <p:cNvSpPr/>
          <p:nvPr/>
        </p:nvSpPr>
        <p:spPr>
          <a:xfrm>
            <a:off x="4937400" y="3388320"/>
            <a:ext cx="2060280" cy="66888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PV Phases</a:t>
            </a:r>
            <a:endParaRPr b="0" lang="pt-PT" sz="3600" spc="-1" strike="noStrike">
              <a:latin typeface="Arial"/>
            </a:endParaRPr>
          </a:p>
        </p:txBody>
      </p:sp>
      <p:sp>
        <p:nvSpPr>
          <p:cNvPr id="615" name="CustomShape 2"/>
          <p:cNvSpPr/>
          <p:nvPr/>
        </p:nvSpPr>
        <p:spPr>
          <a:xfrm>
            <a:off x="382320" y="1241640"/>
            <a:ext cx="2025720" cy="3724920"/>
          </a:xfrm>
          <a:prstGeom prst="rect">
            <a:avLst/>
          </a:prstGeom>
          <a:solidFill>
            <a:srgbClr val="b6d7a8"/>
          </a:solidFill>
          <a:ln w="38160">
            <a:solidFill>
              <a:srgbClr val="000000"/>
            </a:solidFill>
            <a:round/>
          </a:ln>
        </p:spPr>
        <p:style>
          <a:lnRef idx="0"/>
          <a:fillRef idx="0"/>
          <a:effectRef idx="0"/>
          <a:fontRef idx="minor"/>
        </p:style>
        <p:txBody>
          <a:bodyPr lIns="90000" rIns="90000" tIns="91440" bIns="91440">
            <a:noAutofit/>
          </a:bodyPr>
          <a:p>
            <a:pPr algn="ctr">
              <a:lnSpc>
                <a:spcPct val="100000"/>
              </a:lnSpc>
              <a:spcBef>
                <a:spcPts val="601"/>
              </a:spcBef>
            </a:pPr>
            <a:r>
              <a:rPr b="1" lang="pt-PT" sz="3000" spc="-1" strike="noStrike">
                <a:solidFill>
                  <a:srgbClr val="000000"/>
                </a:solidFill>
                <a:latin typeface="Arial"/>
                <a:ea typeface="Arial"/>
              </a:rPr>
              <a:t>Available</a:t>
            </a:r>
            <a:endParaRPr b="0" lang="pt-PT" sz="3000" spc="-1" strike="noStrike">
              <a:latin typeface="Arial"/>
            </a:endParaRPr>
          </a:p>
          <a:p>
            <a:pPr algn="ctr">
              <a:lnSpc>
                <a:spcPct val="100000"/>
              </a:lnSpc>
            </a:pPr>
            <a:endParaRPr b="0" lang="pt-PT" sz="3000" spc="-1" strike="noStrike">
              <a:latin typeface="Arial"/>
            </a:endParaRPr>
          </a:p>
          <a:p>
            <a:pPr algn="ctr">
              <a:lnSpc>
                <a:spcPct val="100000"/>
              </a:lnSpc>
              <a:spcBef>
                <a:spcPts val="601"/>
              </a:spcBef>
            </a:pPr>
            <a:r>
              <a:rPr b="0" lang="pt-PT" sz="2200" spc="-1" strike="noStrike">
                <a:solidFill>
                  <a:srgbClr val="000000"/>
                </a:solidFill>
                <a:latin typeface="Arial"/>
                <a:ea typeface="Arial"/>
              </a:rPr>
              <a:t>PV is ready and available to be consumed.</a:t>
            </a:r>
            <a:endParaRPr b="0" lang="pt-PT" sz="2200" spc="-1" strike="noStrike">
              <a:latin typeface="Arial"/>
            </a:endParaRPr>
          </a:p>
        </p:txBody>
      </p:sp>
      <p:sp>
        <p:nvSpPr>
          <p:cNvPr id="616" name="CustomShape 3"/>
          <p:cNvSpPr/>
          <p:nvPr/>
        </p:nvSpPr>
        <p:spPr>
          <a:xfrm>
            <a:off x="2499840" y="1241640"/>
            <a:ext cx="2025720" cy="3724920"/>
          </a:xfrm>
          <a:prstGeom prst="rect">
            <a:avLst/>
          </a:prstGeom>
          <a:solidFill>
            <a:srgbClr val="ffe599"/>
          </a:solidFill>
          <a:ln w="38160">
            <a:solidFill>
              <a:srgbClr val="000000"/>
            </a:solidFill>
            <a:round/>
          </a:ln>
        </p:spPr>
        <p:style>
          <a:lnRef idx="0"/>
          <a:fillRef idx="0"/>
          <a:effectRef idx="0"/>
          <a:fontRef idx="minor"/>
        </p:style>
        <p:txBody>
          <a:bodyPr lIns="90000" rIns="90000" tIns="91440" bIns="91440">
            <a:noAutofit/>
          </a:bodyPr>
          <a:p>
            <a:pPr algn="ctr">
              <a:lnSpc>
                <a:spcPct val="100000"/>
              </a:lnSpc>
              <a:spcBef>
                <a:spcPts val="601"/>
              </a:spcBef>
            </a:pPr>
            <a:r>
              <a:rPr b="1" lang="pt-PT" sz="3000" spc="-1" strike="noStrike">
                <a:solidFill>
                  <a:srgbClr val="000000"/>
                </a:solidFill>
                <a:latin typeface="Arial"/>
                <a:ea typeface="Arial"/>
              </a:rPr>
              <a:t>Bound</a:t>
            </a:r>
            <a:endParaRPr b="0" lang="pt-PT" sz="3000" spc="-1" strike="noStrike">
              <a:latin typeface="Arial"/>
            </a:endParaRPr>
          </a:p>
          <a:p>
            <a:pPr>
              <a:lnSpc>
                <a:spcPct val="100000"/>
              </a:lnSpc>
              <a:spcBef>
                <a:spcPts val="601"/>
              </a:spcBef>
            </a:pPr>
            <a:endParaRPr b="0" lang="pt-PT" sz="3000" spc="-1" strike="noStrike">
              <a:latin typeface="Arial"/>
            </a:endParaRPr>
          </a:p>
          <a:p>
            <a:pPr algn="ctr">
              <a:lnSpc>
                <a:spcPct val="100000"/>
              </a:lnSpc>
              <a:spcBef>
                <a:spcPts val="601"/>
              </a:spcBef>
            </a:pPr>
            <a:r>
              <a:rPr b="0" lang="pt-PT" sz="2200" spc="-1" strike="noStrike">
                <a:solidFill>
                  <a:srgbClr val="000000"/>
                </a:solidFill>
                <a:latin typeface="Arial"/>
                <a:ea typeface="Arial"/>
              </a:rPr>
              <a:t>The PV has been bound to a claim.</a:t>
            </a:r>
            <a:endParaRPr b="0" lang="pt-PT" sz="2200" spc="-1" strike="noStrike">
              <a:latin typeface="Arial"/>
            </a:endParaRPr>
          </a:p>
        </p:txBody>
      </p:sp>
      <p:sp>
        <p:nvSpPr>
          <p:cNvPr id="617" name="CustomShape 4"/>
          <p:cNvSpPr/>
          <p:nvPr/>
        </p:nvSpPr>
        <p:spPr>
          <a:xfrm>
            <a:off x="4617360" y="1241640"/>
            <a:ext cx="2025720" cy="3724920"/>
          </a:xfrm>
          <a:prstGeom prst="rect">
            <a:avLst/>
          </a:prstGeom>
          <a:solidFill>
            <a:srgbClr val="f9cb9c"/>
          </a:solidFill>
          <a:ln w="38160">
            <a:solidFill>
              <a:srgbClr val="000000"/>
            </a:solidFill>
            <a:round/>
          </a:ln>
        </p:spPr>
        <p:style>
          <a:lnRef idx="0"/>
          <a:fillRef idx="0"/>
          <a:effectRef idx="0"/>
          <a:fontRef idx="minor"/>
        </p:style>
        <p:txBody>
          <a:bodyPr lIns="90000" rIns="90000" tIns="91440" bIns="91440">
            <a:noAutofit/>
          </a:bodyPr>
          <a:p>
            <a:pPr algn="ctr">
              <a:lnSpc>
                <a:spcPct val="100000"/>
              </a:lnSpc>
              <a:spcBef>
                <a:spcPts val="601"/>
              </a:spcBef>
            </a:pPr>
            <a:r>
              <a:rPr b="1" lang="pt-PT" sz="3000" spc="-1" strike="noStrike">
                <a:solidFill>
                  <a:srgbClr val="000000"/>
                </a:solidFill>
                <a:latin typeface="Arial"/>
                <a:ea typeface="Arial"/>
              </a:rPr>
              <a:t>Released</a:t>
            </a:r>
            <a:endParaRPr b="0" lang="pt-PT" sz="3000" spc="-1" strike="noStrike">
              <a:latin typeface="Arial"/>
            </a:endParaRPr>
          </a:p>
          <a:p>
            <a:pPr algn="ctr">
              <a:lnSpc>
                <a:spcPct val="100000"/>
              </a:lnSpc>
            </a:pPr>
            <a:endParaRPr b="0" lang="pt-PT" sz="3000" spc="-1" strike="noStrike">
              <a:latin typeface="Arial"/>
            </a:endParaRPr>
          </a:p>
          <a:p>
            <a:pPr algn="ctr">
              <a:lnSpc>
                <a:spcPct val="100000"/>
              </a:lnSpc>
              <a:spcBef>
                <a:spcPts val="601"/>
              </a:spcBef>
            </a:pPr>
            <a:r>
              <a:rPr b="0" lang="pt-PT" sz="2200" spc="-1" strike="noStrike">
                <a:solidFill>
                  <a:srgbClr val="000000"/>
                </a:solidFill>
                <a:latin typeface="Arial"/>
                <a:ea typeface="Arial"/>
              </a:rPr>
              <a:t>The binding PVC has been deleted, and the PV is pending  reclamation.</a:t>
            </a:r>
            <a:endParaRPr b="0" lang="pt-PT" sz="2200" spc="-1" strike="noStrike">
              <a:latin typeface="Arial"/>
            </a:endParaRPr>
          </a:p>
        </p:txBody>
      </p:sp>
      <p:sp>
        <p:nvSpPr>
          <p:cNvPr id="618" name="CustomShape 5"/>
          <p:cNvSpPr/>
          <p:nvPr/>
        </p:nvSpPr>
        <p:spPr>
          <a:xfrm>
            <a:off x="6735240" y="1241640"/>
            <a:ext cx="2025720" cy="3724920"/>
          </a:xfrm>
          <a:prstGeom prst="rect">
            <a:avLst/>
          </a:prstGeom>
          <a:solidFill>
            <a:srgbClr val="dd7e6b"/>
          </a:solidFill>
          <a:ln w="38160">
            <a:solidFill>
              <a:srgbClr val="000000"/>
            </a:solidFill>
            <a:round/>
          </a:ln>
        </p:spPr>
        <p:style>
          <a:lnRef idx="0"/>
          <a:fillRef idx="0"/>
          <a:effectRef idx="0"/>
          <a:fontRef idx="minor"/>
        </p:style>
        <p:txBody>
          <a:bodyPr lIns="90000" rIns="90000" tIns="91440" bIns="91440">
            <a:noAutofit/>
          </a:bodyPr>
          <a:p>
            <a:pPr algn="ctr">
              <a:lnSpc>
                <a:spcPct val="100000"/>
              </a:lnSpc>
              <a:spcBef>
                <a:spcPts val="601"/>
              </a:spcBef>
            </a:pPr>
            <a:r>
              <a:rPr b="1" lang="pt-PT" sz="3000" spc="-1" strike="noStrike">
                <a:solidFill>
                  <a:srgbClr val="000000"/>
                </a:solidFill>
                <a:latin typeface="Arial"/>
                <a:ea typeface="Arial"/>
              </a:rPr>
              <a:t>Failed</a:t>
            </a:r>
            <a:endParaRPr b="0" lang="pt-PT" sz="3000" spc="-1" strike="noStrike">
              <a:latin typeface="Arial"/>
            </a:endParaRPr>
          </a:p>
          <a:p>
            <a:pPr algn="ctr">
              <a:lnSpc>
                <a:spcPct val="100000"/>
              </a:lnSpc>
            </a:pPr>
            <a:endParaRPr b="0" lang="pt-PT" sz="3000" spc="-1" strike="noStrike">
              <a:latin typeface="Arial"/>
            </a:endParaRPr>
          </a:p>
          <a:p>
            <a:pPr algn="ctr">
              <a:lnSpc>
                <a:spcPct val="100000"/>
              </a:lnSpc>
              <a:spcBef>
                <a:spcPts val="601"/>
              </a:spcBef>
            </a:pPr>
            <a:r>
              <a:rPr b="0" lang="pt-PT" sz="2200" spc="-1" strike="noStrike">
                <a:solidFill>
                  <a:srgbClr val="000000"/>
                </a:solidFill>
                <a:latin typeface="Arial"/>
                <a:ea typeface="Arial"/>
              </a:rPr>
              <a:t>An error has been encountered.</a:t>
            </a:r>
            <a:endParaRPr b="0" lang="pt-PT" sz="2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Persistent Volumes and Claims</a:t>
            </a:r>
            <a:endParaRPr b="0" lang="pt-PT" sz="3600" spc="-1" strike="noStrike">
              <a:latin typeface="Arial"/>
            </a:endParaRPr>
          </a:p>
        </p:txBody>
      </p:sp>
      <p:sp>
        <p:nvSpPr>
          <p:cNvPr id="620" name="CustomShape 2"/>
          <p:cNvSpPr/>
          <p:nvPr/>
        </p:nvSpPr>
        <p:spPr>
          <a:xfrm>
            <a:off x="457200" y="2697480"/>
            <a:ext cx="1217520" cy="674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pt-PT" sz="1800" spc="-1" strike="noStrike">
                <a:solidFill>
                  <a:srgbClr val="000000"/>
                </a:solidFill>
                <a:latin typeface="Arial"/>
                <a:ea typeface="Arial"/>
              </a:rPr>
              <a:t>Cluster</a:t>
            </a:r>
            <a:br/>
            <a:r>
              <a:rPr b="0" lang="pt-PT" sz="1800" spc="-1" strike="noStrike">
                <a:solidFill>
                  <a:srgbClr val="000000"/>
                </a:solidFill>
                <a:latin typeface="Arial"/>
                <a:ea typeface="Arial"/>
              </a:rPr>
              <a:t>Users</a:t>
            </a:r>
            <a:endParaRPr b="0" lang="pt-PT" sz="1800" spc="-1" strike="noStrike">
              <a:latin typeface="Arial"/>
            </a:endParaRPr>
          </a:p>
        </p:txBody>
      </p:sp>
      <p:sp>
        <p:nvSpPr>
          <p:cNvPr id="621" name="CustomShape 3"/>
          <p:cNvSpPr/>
          <p:nvPr/>
        </p:nvSpPr>
        <p:spPr>
          <a:xfrm>
            <a:off x="7396200" y="2697480"/>
            <a:ext cx="1289880" cy="6742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0" lang="pt-PT" sz="1800" spc="-1" strike="noStrike">
                <a:solidFill>
                  <a:srgbClr val="000000"/>
                </a:solidFill>
                <a:latin typeface="Arial"/>
                <a:ea typeface="Arial"/>
              </a:rPr>
              <a:t>Cluster</a:t>
            </a:r>
            <a:br/>
            <a:r>
              <a:rPr b="0" lang="pt-PT" sz="1800" spc="-1" strike="noStrike">
                <a:solidFill>
                  <a:srgbClr val="000000"/>
                </a:solidFill>
                <a:latin typeface="Arial"/>
                <a:ea typeface="Arial"/>
              </a:rPr>
              <a:t>Admins</a:t>
            </a:r>
            <a:endParaRPr b="0" lang="pt-PT" sz="1800" spc="-1" strike="noStrike">
              <a:latin typeface="Arial"/>
            </a:endParaRPr>
          </a:p>
        </p:txBody>
      </p:sp>
      <p:pic>
        <p:nvPicPr>
          <p:cNvPr id="622" name="Google Shape;1055;p145" descr=""/>
          <p:cNvPicPr/>
          <p:nvPr/>
        </p:nvPicPr>
        <p:blipFill>
          <a:blip r:embed="rId1"/>
          <a:stretch/>
        </p:blipFill>
        <p:spPr>
          <a:xfrm>
            <a:off x="1553760" y="1022760"/>
            <a:ext cx="6035760" cy="4023360"/>
          </a:xfrm>
          <a:prstGeom prst="rect">
            <a:avLst/>
          </a:prstGeom>
          <a:ln>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latin typeface="Arial"/>
            </a:endParaRPr>
          </a:p>
        </p:txBody>
      </p:sp>
      <p:sp>
        <p:nvSpPr>
          <p:cNvPr id="624"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Configuration</a:t>
            </a:r>
            <a:endParaRPr b="0" lang="pt-PT" sz="3600" spc="-1" strike="noStrike">
              <a:latin typeface="Arial"/>
            </a:endParaRPr>
          </a:p>
        </p:txBody>
      </p:sp>
      <p:sp>
        <p:nvSpPr>
          <p:cNvPr id="625" name="CustomShape 3"/>
          <p:cNvSpPr/>
          <p:nvPr/>
        </p:nvSpPr>
        <p:spPr>
          <a:xfrm>
            <a:off x="4789800" y="892440"/>
            <a:ext cx="3087000" cy="2944440"/>
          </a:xfrm>
          <a:prstGeom prst="rect">
            <a:avLst/>
          </a:prstGeom>
          <a:noFill/>
          <a:ln>
            <a:noFill/>
          </a:ln>
        </p:spPr>
        <p:style>
          <a:lnRef idx="0"/>
          <a:fillRef idx="0"/>
          <a:effectRef idx="0"/>
          <a:fontRef idx="minor"/>
        </p:style>
        <p:txBody>
          <a:bodyPr lIns="90000" rIns="90000" tIns="91440" bIns="91440" anchor="ctr">
            <a:noAutofit/>
          </a:bodyPr>
          <a:p>
            <a:pPr marL="457200" indent="-380160">
              <a:lnSpc>
                <a:spcPct val="100000"/>
              </a:lnSpc>
              <a:buClr>
                <a:srgbClr val="ffffff"/>
              </a:buClr>
              <a:buFont typeface="Arial"/>
              <a:buChar char="●"/>
            </a:pPr>
            <a:r>
              <a:rPr b="1" lang="pt-PT" sz="2400" spc="-1" strike="noStrike">
                <a:solidFill>
                  <a:srgbClr val="ffffff"/>
                </a:solidFill>
                <a:latin typeface="Arial"/>
                <a:ea typeface="Arial"/>
              </a:rPr>
              <a:t>ConfigMap</a:t>
            </a:r>
            <a:br/>
            <a:r>
              <a:rPr b="1" lang="pt-PT" sz="2400" spc="-1" strike="noStrike">
                <a:solidFill>
                  <a:srgbClr val="ffffff"/>
                </a:solidFill>
                <a:latin typeface="Arial"/>
                <a:ea typeface="Arial"/>
              </a:rPr>
              <a:t>Secret</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Configuration</a:t>
            </a:r>
            <a:endParaRPr b="0" lang="pt-PT" sz="3600" spc="-1" strike="noStrike">
              <a:latin typeface="Arial"/>
            </a:endParaRPr>
          </a:p>
        </p:txBody>
      </p:sp>
      <p:sp>
        <p:nvSpPr>
          <p:cNvPr id="62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3000" spc="-1" strike="noStrike">
                <a:solidFill>
                  <a:srgbClr val="000000"/>
                </a:solidFill>
                <a:latin typeface="Arial"/>
                <a:ea typeface="Arial"/>
              </a:rPr>
              <a:t>Kubernetes has an integrated pattern for decoupling configuration from application or container.</a:t>
            </a:r>
            <a:endParaRPr b="0" lang="pt-PT" sz="3000" spc="-1" strike="noStrike">
              <a:latin typeface="Arial"/>
            </a:endParaRPr>
          </a:p>
          <a:p>
            <a:pPr>
              <a:lnSpc>
                <a:spcPct val="100000"/>
              </a:lnSpc>
              <a:spcBef>
                <a:spcPts val="601"/>
              </a:spcBef>
            </a:pPr>
            <a:endParaRPr b="0" lang="pt-PT" sz="3000" spc="-1" strike="noStrike">
              <a:latin typeface="Arial"/>
            </a:endParaRPr>
          </a:p>
          <a:p>
            <a:pPr>
              <a:lnSpc>
                <a:spcPct val="100000"/>
              </a:lnSpc>
              <a:spcBef>
                <a:spcPts val="601"/>
              </a:spcBef>
            </a:pPr>
            <a:r>
              <a:rPr b="0" lang="pt-PT" sz="3000" spc="-1" strike="noStrike">
                <a:solidFill>
                  <a:srgbClr val="000000"/>
                </a:solidFill>
                <a:latin typeface="Arial"/>
                <a:ea typeface="Arial"/>
              </a:rPr>
              <a:t>This pattern makes use of two Kubernetes components: </a:t>
            </a:r>
            <a:r>
              <a:rPr b="1" lang="pt-PT" sz="3000" spc="-1" strike="noStrike">
                <a:solidFill>
                  <a:srgbClr val="000000"/>
                </a:solidFill>
                <a:latin typeface="Arial"/>
                <a:ea typeface="Arial"/>
              </a:rPr>
              <a:t>ConfigMaps</a:t>
            </a:r>
            <a:r>
              <a:rPr b="0" lang="pt-PT" sz="3000" spc="-1" strike="noStrike">
                <a:solidFill>
                  <a:srgbClr val="000000"/>
                </a:solidFill>
                <a:latin typeface="Arial"/>
                <a:ea typeface="Arial"/>
              </a:rPr>
              <a:t> and </a:t>
            </a:r>
            <a:r>
              <a:rPr b="1" lang="pt-PT" sz="3000" spc="-1" strike="noStrike">
                <a:solidFill>
                  <a:srgbClr val="000000"/>
                </a:solidFill>
                <a:latin typeface="Arial"/>
                <a:ea typeface="Arial"/>
              </a:rPr>
              <a:t>Secrets.</a:t>
            </a:r>
            <a:endParaRPr b="0" lang="pt-PT" sz="3000" spc="-1" strike="noStrike">
              <a:latin typeface="Arial"/>
            </a:endParaRPr>
          </a:p>
          <a:p>
            <a:pPr>
              <a:lnSpc>
                <a:spcPct val="100000"/>
              </a:lnSpc>
              <a:spcBef>
                <a:spcPts val="601"/>
              </a:spcBef>
            </a:pPr>
            <a:endParaRPr b="0" lang="pt-PT" sz="30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ConfigMap</a:t>
            </a:r>
            <a:endParaRPr b="0" lang="pt-PT" sz="3600" spc="-1" strike="noStrike">
              <a:latin typeface="Arial"/>
            </a:endParaRPr>
          </a:p>
        </p:txBody>
      </p:sp>
      <p:sp>
        <p:nvSpPr>
          <p:cNvPr id="62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Externalized data stored within kubernetes.</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referenced through several different means:</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environment variable</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 command line argument (via env var)</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injected as a file into a volume mount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created from a manifest, literals, directories, or files directly.</a:t>
            </a:r>
            <a:endParaRPr b="0" lang="pt-PT" sz="2400" spc="-1" strike="noStrike">
              <a:latin typeface="Arial"/>
            </a:endParaRPr>
          </a:p>
          <a:p>
            <a:pPr>
              <a:lnSpc>
                <a:spcPct val="100000"/>
              </a:lnSpc>
              <a:spcBef>
                <a:spcPts val="10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ConfigMap </a:t>
            </a:r>
            <a:endParaRPr b="0" lang="pt-PT" sz="3600" spc="-1" strike="noStrike">
              <a:latin typeface="Arial"/>
            </a:endParaRPr>
          </a:p>
        </p:txBody>
      </p:sp>
      <p:sp>
        <p:nvSpPr>
          <p:cNvPr id="631" name="CustomShape 2"/>
          <p:cNvSpPr/>
          <p:nvPr/>
        </p:nvSpPr>
        <p:spPr>
          <a:xfrm>
            <a:off x="457200" y="1200240"/>
            <a:ext cx="399384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1800" spc="-1" strike="noStrike">
                <a:solidFill>
                  <a:srgbClr val="1155cc"/>
                </a:solidFill>
                <a:latin typeface="Roboto Mono"/>
                <a:ea typeface="Roboto Mono"/>
              </a:rPr>
              <a:t>data: </a:t>
            </a:r>
            <a:r>
              <a:rPr b="0" lang="pt-PT" sz="1800" spc="-1" strike="noStrike">
                <a:solidFill>
                  <a:srgbClr val="000000"/>
                </a:solidFill>
                <a:latin typeface="Arial"/>
                <a:ea typeface="Arial"/>
              </a:rPr>
              <a:t>Contains key-value pairs of ConfigMap contents.</a:t>
            </a:r>
            <a:endParaRPr b="0" lang="pt-PT" sz="1800" spc="-1" strike="noStrike">
              <a:latin typeface="Arial"/>
            </a:endParaRPr>
          </a:p>
        </p:txBody>
      </p:sp>
      <p:sp>
        <p:nvSpPr>
          <p:cNvPr id="632" name="CustomShape 3"/>
          <p:cNvSpPr/>
          <p:nvPr/>
        </p:nvSpPr>
        <p:spPr>
          <a:xfrm>
            <a:off x="469224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800" spc="-1" strike="noStrike">
                <a:solidFill>
                  <a:srgbClr val="1155cc"/>
                </a:solidFill>
                <a:latin typeface="Roboto Mono"/>
                <a:ea typeface="Roboto Mono"/>
              </a:rPr>
              <a:t>apiVersion: </a:t>
            </a:r>
            <a:r>
              <a:rPr b="0" lang="pt-PT" sz="1800" spc="-1" strike="noStrike">
                <a:solidFill>
                  <a:srgbClr val="cc0000"/>
                </a:solidFill>
                <a:latin typeface="Roboto Mono"/>
                <a:ea typeface="Roboto Mono"/>
              </a:rPr>
              <a:t>v1</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kind: </a:t>
            </a:r>
            <a:r>
              <a:rPr b="0" lang="pt-PT" sz="1800" spc="-1" strike="noStrike">
                <a:solidFill>
                  <a:srgbClr val="cc0000"/>
                </a:solidFill>
                <a:latin typeface="Roboto Mono"/>
                <a:ea typeface="Roboto Mono"/>
              </a:rPr>
              <a:t>ConfigMap</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metadata:</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name: </a:t>
            </a:r>
            <a:r>
              <a:rPr b="0" lang="pt-PT" sz="1800" spc="-1" strike="noStrike">
                <a:solidFill>
                  <a:srgbClr val="cc0000"/>
                </a:solidFill>
                <a:latin typeface="Roboto Mono"/>
                <a:ea typeface="Roboto Mono"/>
              </a:rPr>
              <a:t>manifest-example</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data:</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state: </a:t>
            </a:r>
            <a:r>
              <a:rPr b="0" lang="pt-PT" sz="1800" spc="-1" strike="noStrike">
                <a:solidFill>
                  <a:srgbClr val="cc0000"/>
                </a:solidFill>
                <a:latin typeface="Roboto Mono"/>
                <a:ea typeface="Roboto Mono"/>
              </a:rPr>
              <a:t>Michigan</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city: </a:t>
            </a:r>
            <a:r>
              <a:rPr b="0" lang="pt-PT" sz="1800" spc="-1" strike="noStrike">
                <a:solidFill>
                  <a:srgbClr val="cc0000"/>
                </a:solidFill>
                <a:latin typeface="Roboto Mono"/>
                <a:ea typeface="Roboto Mono"/>
              </a:rPr>
              <a:t>Ann Arbor</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content: </a:t>
            </a:r>
            <a:r>
              <a:rPr b="0" lang="pt-PT" sz="1800" spc="-1" strike="noStrike">
                <a:solidFill>
                  <a:srgbClr val="cc0000"/>
                </a:solidFill>
                <a:latin typeface="Roboto Mono"/>
                <a:ea typeface="Roboto Mono"/>
              </a:rPr>
              <a:t>|</a:t>
            </a:r>
            <a:endParaRPr b="0" lang="pt-PT" sz="1800" spc="-1" strike="noStrike">
              <a:latin typeface="Arial"/>
            </a:endParaRPr>
          </a:p>
          <a:p>
            <a:pPr>
              <a:lnSpc>
                <a:spcPct val="100000"/>
              </a:lnSpc>
            </a:pPr>
            <a:r>
              <a:rPr b="0" lang="pt-PT" sz="1800" spc="-1" strike="noStrike">
                <a:solidFill>
                  <a:srgbClr val="cc0000"/>
                </a:solidFill>
                <a:latin typeface="Roboto Mono"/>
                <a:ea typeface="Roboto Mono"/>
              </a:rPr>
              <a:t>    </a:t>
            </a:r>
            <a:r>
              <a:rPr b="0" lang="pt-PT" sz="1800" spc="-1" strike="noStrike">
                <a:solidFill>
                  <a:srgbClr val="cc0000"/>
                </a:solidFill>
                <a:latin typeface="Roboto Mono"/>
                <a:ea typeface="Roboto Mono"/>
              </a:rPr>
              <a:t>Look at this,</a:t>
            </a:r>
            <a:endParaRPr b="0" lang="pt-PT" sz="1800" spc="-1" strike="noStrike">
              <a:latin typeface="Arial"/>
            </a:endParaRPr>
          </a:p>
          <a:p>
            <a:pPr>
              <a:lnSpc>
                <a:spcPct val="100000"/>
              </a:lnSpc>
            </a:pPr>
            <a:r>
              <a:rPr b="0" lang="pt-PT" sz="1800" spc="-1" strike="noStrike">
                <a:solidFill>
                  <a:srgbClr val="cc0000"/>
                </a:solidFill>
                <a:latin typeface="Roboto Mono"/>
                <a:ea typeface="Roboto Mono"/>
              </a:rPr>
              <a:t>    </a:t>
            </a:r>
            <a:r>
              <a:rPr b="0" lang="pt-PT" sz="1800" spc="-1" strike="noStrike">
                <a:solidFill>
                  <a:srgbClr val="cc0000"/>
                </a:solidFill>
                <a:latin typeface="Roboto Mono"/>
                <a:ea typeface="Roboto Mono"/>
              </a:rPr>
              <a:t>its multiline!</a:t>
            </a:r>
            <a:endParaRPr b="0" lang="pt-PT" sz="1800" spc="-1" strike="noStrike">
              <a:latin typeface="Arial"/>
            </a:endParaRPr>
          </a:p>
          <a:p>
            <a:pPr>
              <a:lnSpc>
                <a:spcPct val="100000"/>
              </a:lnSpc>
            </a:pP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latin typeface="Arial"/>
            </a:endParaRPr>
          </a:p>
        </p:txBody>
      </p:sp>
      <p:sp>
        <p:nvSpPr>
          <p:cNvPr id="634" name="CustomShape 2"/>
          <p:cNvSpPr/>
          <p:nvPr/>
        </p:nvSpPr>
        <p:spPr>
          <a:xfrm>
            <a:off x="457200" y="2009880"/>
            <a:ext cx="2746080" cy="1852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latin typeface="Arial"/>
            </a:endParaRPr>
          </a:p>
        </p:txBody>
      </p:sp>
      <p:sp>
        <p:nvSpPr>
          <p:cNvPr id="635" name="CustomShape 3"/>
          <p:cNvSpPr/>
          <p:nvPr/>
        </p:nvSpPr>
        <p:spPr>
          <a:xfrm>
            <a:off x="3327480" y="2016720"/>
            <a:ext cx="5096160" cy="659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36" name="CustomShape 4"/>
          <p:cNvSpPr/>
          <p:nvPr/>
        </p:nvSpPr>
        <p:spPr>
          <a:xfrm>
            <a:off x="457200" y="3972240"/>
            <a:ext cx="796680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37"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38" name="CustomShape 6"/>
          <p:cNvSpPr/>
          <p:nvPr/>
        </p:nvSpPr>
        <p:spPr>
          <a:xfrm>
            <a:off x="3327480" y="2785680"/>
            <a:ext cx="509616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7" name="Google Shape;300;p46" descr=""/>
          <p:cNvPicPr/>
          <p:nvPr/>
        </p:nvPicPr>
        <p:blipFill>
          <a:blip r:embed="rId1"/>
          <a:stretch/>
        </p:blipFill>
        <p:spPr>
          <a:xfrm>
            <a:off x="916920" y="0"/>
            <a:ext cx="7309440" cy="514296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latin typeface="Arial"/>
            </a:endParaRPr>
          </a:p>
        </p:txBody>
      </p:sp>
      <p:sp>
        <p:nvSpPr>
          <p:cNvPr id="640" name="CustomShape 2"/>
          <p:cNvSpPr/>
          <p:nvPr/>
        </p:nvSpPr>
        <p:spPr>
          <a:xfrm>
            <a:off x="457200" y="2009880"/>
            <a:ext cx="2746080" cy="1852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latin typeface="Arial"/>
            </a:endParaRPr>
          </a:p>
        </p:txBody>
      </p:sp>
      <p:sp>
        <p:nvSpPr>
          <p:cNvPr id="641" name="CustomShape 3"/>
          <p:cNvSpPr/>
          <p:nvPr/>
        </p:nvSpPr>
        <p:spPr>
          <a:xfrm>
            <a:off x="3327480" y="2016720"/>
            <a:ext cx="5096160" cy="659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42" name="CustomShape 4"/>
          <p:cNvSpPr/>
          <p:nvPr/>
        </p:nvSpPr>
        <p:spPr>
          <a:xfrm>
            <a:off x="457200" y="3972240"/>
            <a:ext cx="796680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43"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44" name="CustomShape 6"/>
          <p:cNvSpPr/>
          <p:nvPr/>
        </p:nvSpPr>
        <p:spPr>
          <a:xfrm>
            <a:off x="3327480" y="2785680"/>
            <a:ext cx="509616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45" name="CustomShape 7"/>
          <p:cNvSpPr/>
          <p:nvPr/>
        </p:nvSpPr>
        <p:spPr>
          <a:xfrm>
            <a:off x="3541680" y="2198880"/>
            <a:ext cx="4776120" cy="2948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latin typeface="Arial"/>
            </a:endParaRPr>
          </a:p>
        </p:txBody>
      </p:sp>
      <p:sp>
        <p:nvSpPr>
          <p:cNvPr id="647" name="CustomShape 2"/>
          <p:cNvSpPr/>
          <p:nvPr/>
        </p:nvSpPr>
        <p:spPr>
          <a:xfrm>
            <a:off x="457200" y="2009880"/>
            <a:ext cx="2746080" cy="1852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latin typeface="Arial"/>
            </a:endParaRPr>
          </a:p>
        </p:txBody>
      </p:sp>
      <p:sp>
        <p:nvSpPr>
          <p:cNvPr id="648" name="CustomShape 3"/>
          <p:cNvSpPr/>
          <p:nvPr/>
        </p:nvSpPr>
        <p:spPr>
          <a:xfrm>
            <a:off x="3327480" y="2016720"/>
            <a:ext cx="5096160" cy="659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49" name="CustomShape 4"/>
          <p:cNvSpPr/>
          <p:nvPr/>
        </p:nvSpPr>
        <p:spPr>
          <a:xfrm>
            <a:off x="457200" y="3972240"/>
            <a:ext cx="796680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50"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51" name="CustomShape 6"/>
          <p:cNvSpPr/>
          <p:nvPr/>
        </p:nvSpPr>
        <p:spPr>
          <a:xfrm>
            <a:off x="3327480" y="2785680"/>
            <a:ext cx="509616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52" name="CustomShape 7"/>
          <p:cNvSpPr/>
          <p:nvPr/>
        </p:nvSpPr>
        <p:spPr>
          <a:xfrm>
            <a:off x="6339960" y="3413160"/>
            <a:ext cx="1294200" cy="2948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ConfigMap Example</a:t>
            </a:r>
            <a:br/>
            <a:endParaRPr b="0" lang="pt-PT" sz="3600" spc="-1" strike="noStrike">
              <a:latin typeface="Arial"/>
            </a:endParaRPr>
          </a:p>
        </p:txBody>
      </p:sp>
      <p:sp>
        <p:nvSpPr>
          <p:cNvPr id="654" name="CustomShape 2"/>
          <p:cNvSpPr/>
          <p:nvPr/>
        </p:nvSpPr>
        <p:spPr>
          <a:xfrm>
            <a:off x="457200" y="2009880"/>
            <a:ext cx="2746080" cy="1852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ConfigMap</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city: </a:t>
            </a:r>
            <a:r>
              <a:rPr b="0" lang="pt-PT" sz="1400" spc="-1" strike="noStrike">
                <a:solidFill>
                  <a:srgbClr val="cc0000"/>
                </a:solidFill>
                <a:latin typeface="Roboto Mono"/>
                <a:ea typeface="Roboto Mono"/>
              </a:rPr>
              <a:t>Ann Arbor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state: </a:t>
            </a:r>
            <a:r>
              <a:rPr b="0" lang="pt-PT" sz="1400" spc="-1" strike="noStrike">
                <a:solidFill>
                  <a:srgbClr val="cc0000"/>
                </a:solidFill>
                <a:latin typeface="Roboto Mono"/>
                <a:ea typeface="Roboto Mono"/>
              </a:rPr>
              <a:t>Michigan</a:t>
            </a:r>
            <a:endParaRPr b="0" lang="pt-PT" sz="1400" spc="-1" strike="noStrike">
              <a:latin typeface="Arial"/>
            </a:endParaRPr>
          </a:p>
        </p:txBody>
      </p:sp>
      <p:sp>
        <p:nvSpPr>
          <p:cNvPr id="655" name="CustomShape 3"/>
          <p:cNvSpPr/>
          <p:nvPr/>
        </p:nvSpPr>
        <p:spPr>
          <a:xfrm>
            <a:off x="3327480" y="2016720"/>
            <a:ext cx="5096160" cy="659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kubectl create configmap literal-example \</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--from-literal="city=Ann Arbor" --from-literal=state=Michigan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“literal-example” created</a:t>
            </a:r>
            <a:endParaRPr b="0" lang="pt-PT" sz="1000" spc="-1" strike="noStrike">
              <a:latin typeface="Arial"/>
            </a:endParaRPr>
          </a:p>
        </p:txBody>
      </p:sp>
      <p:sp>
        <p:nvSpPr>
          <p:cNvPr id="656" name="CustomShape 4"/>
          <p:cNvSpPr/>
          <p:nvPr/>
        </p:nvSpPr>
        <p:spPr>
          <a:xfrm>
            <a:off x="457200" y="3972240"/>
            <a:ext cx="796680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file-example </a:t>
            </a:r>
            <a:r>
              <a:rPr b="1" lang="pt-PT" sz="1000" spc="-1" strike="noStrike">
                <a:solidFill>
                  <a:srgbClr val="783f04"/>
                </a:solidFill>
                <a:latin typeface="Roboto Mono"/>
                <a:ea typeface="Roboto Mono"/>
              </a:rPr>
              <a:t>--from-file=cm/city --from-file=cm/state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"file-example" created</a:t>
            </a:r>
            <a:endParaRPr b="0" lang="pt-PT" sz="1000" spc="-1" strike="noStrike">
              <a:latin typeface="Arial"/>
            </a:endParaRPr>
          </a:p>
        </p:txBody>
      </p:sp>
      <p:sp>
        <p:nvSpPr>
          <p:cNvPr id="657"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ConfigMap</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58" name="CustomShape 6"/>
          <p:cNvSpPr/>
          <p:nvPr/>
        </p:nvSpPr>
        <p:spPr>
          <a:xfrm>
            <a:off x="3327480" y="2785680"/>
            <a:ext cx="5096160" cy="10767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783f04"/>
                </a:solidFill>
                <a:latin typeface="Roboto Mono"/>
                <a:ea typeface="Roboto Mono"/>
              </a:rPr>
              <a:t>$ cat info/city</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Ann Arbor</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info/state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Michigan</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configmap dir-example </a:t>
            </a:r>
            <a:r>
              <a:rPr b="1" lang="pt-PT" sz="1000" spc="-1" strike="noStrike">
                <a:solidFill>
                  <a:srgbClr val="783f04"/>
                </a:solidFill>
                <a:latin typeface="Roboto Mono"/>
                <a:ea typeface="Roboto Mono"/>
              </a:rPr>
              <a:t>--from-file=cm/</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configmap "dir-example" created</a:t>
            </a:r>
            <a:endParaRPr b="0" lang="pt-PT" sz="1000" spc="-1" strike="noStrike">
              <a:latin typeface="Arial"/>
            </a:endParaRPr>
          </a:p>
        </p:txBody>
      </p:sp>
      <p:sp>
        <p:nvSpPr>
          <p:cNvPr id="659" name="CustomShape 7"/>
          <p:cNvSpPr/>
          <p:nvPr/>
        </p:nvSpPr>
        <p:spPr>
          <a:xfrm>
            <a:off x="3541680" y="4581000"/>
            <a:ext cx="3197160" cy="2948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Secret</a:t>
            </a:r>
            <a:endParaRPr b="0" lang="pt-PT" sz="3600" spc="-1" strike="noStrike">
              <a:latin typeface="Arial"/>
            </a:endParaRPr>
          </a:p>
        </p:txBody>
      </p:sp>
      <p:sp>
        <p:nvSpPr>
          <p:cNvPr id="66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Functionally identical to a ConfigMap.</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Stored as </a:t>
            </a:r>
            <a:r>
              <a:rPr b="1" lang="pt-PT" sz="2400" spc="-1" strike="noStrike">
                <a:solidFill>
                  <a:srgbClr val="000000"/>
                </a:solidFill>
                <a:latin typeface="Arial"/>
                <a:ea typeface="Arial"/>
              </a:rPr>
              <a:t>base64 encoded content.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Encrypted at rest within etcd (</a:t>
            </a:r>
            <a:r>
              <a:rPr b="1" lang="pt-PT" sz="2400" spc="-1" strike="noStrike">
                <a:solidFill>
                  <a:srgbClr val="000000"/>
                </a:solidFill>
                <a:latin typeface="Arial"/>
                <a:ea typeface="Arial"/>
              </a:rPr>
              <a:t>if configured!</a:t>
            </a:r>
            <a:r>
              <a:rPr b="0" lang="pt-PT" sz="2400" spc="-1" strike="noStrike">
                <a:solidFill>
                  <a:srgbClr val="000000"/>
                </a:solidFill>
                <a:latin typeface="Arial"/>
                <a:ea typeface="Arial"/>
              </a:rPr>
              <a: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Stored on each worker node in tmpfs directory.</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Ideal for username/passwords, certificates or other sensitive information that should not be stored in a container.</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Secret</a:t>
            </a:r>
            <a:endParaRPr b="0" lang="pt-PT" sz="3600" spc="-1" strike="noStrike">
              <a:latin typeface="Arial"/>
            </a:endParaRPr>
          </a:p>
        </p:txBody>
      </p:sp>
      <p:sp>
        <p:nvSpPr>
          <p:cNvPr id="663" name="CustomShape 2"/>
          <p:cNvSpPr/>
          <p:nvPr/>
        </p:nvSpPr>
        <p:spPr>
          <a:xfrm>
            <a:off x="457200" y="1200240"/>
            <a:ext cx="481572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spcBef>
                <a:spcPts val="601"/>
              </a:spcBef>
              <a:buClr>
                <a:srgbClr val="000000"/>
              </a:buClr>
              <a:buFont typeface="Arial"/>
              <a:buChar char="●"/>
            </a:pPr>
            <a:r>
              <a:rPr b="0" lang="pt-PT" sz="1800" spc="-1" strike="noStrike">
                <a:solidFill>
                  <a:srgbClr val="1155cc"/>
                </a:solidFill>
                <a:latin typeface="Roboto Mono"/>
                <a:ea typeface="Roboto Mono"/>
              </a:rPr>
              <a:t>type: </a:t>
            </a:r>
            <a:r>
              <a:rPr b="0" lang="pt-PT" sz="1800" spc="-1" strike="noStrike">
                <a:solidFill>
                  <a:srgbClr val="000000"/>
                </a:solidFill>
                <a:latin typeface="Arial"/>
                <a:ea typeface="Arial"/>
              </a:rPr>
              <a:t>There are three different types of secrets within Kubernetes:</a:t>
            </a:r>
            <a:endParaRPr b="0" lang="pt-PT" sz="1800" spc="-1" strike="noStrike">
              <a:latin typeface="Arial"/>
            </a:endParaRPr>
          </a:p>
          <a:p>
            <a:pPr lvl="1" marL="914400" indent="-34236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docker-registry </a:t>
            </a:r>
            <a:r>
              <a:rPr b="0" lang="pt-PT" sz="1800" spc="-1" strike="noStrike">
                <a:solidFill>
                  <a:srgbClr val="000000"/>
                </a:solidFill>
                <a:latin typeface="Arial"/>
                <a:ea typeface="Arial"/>
              </a:rPr>
              <a:t>- credentials used to authenticate to a container registry</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generic/Opaque </a:t>
            </a:r>
            <a:r>
              <a:rPr b="0" lang="pt-PT" sz="1800" spc="-1" strike="noStrike">
                <a:solidFill>
                  <a:srgbClr val="000000"/>
                </a:solidFill>
                <a:latin typeface="Arial"/>
                <a:ea typeface="Arial"/>
              </a:rPr>
              <a:t>- literal values from different sources</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tls</a:t>
            </a:r>
            <a:r>
              <a:rPr b="0" lang="pt-PT" sz="1800" spc="-1" strike="noStrike">
                <a:solidFill>
                  <a:srgbClr val="000000"/>
                </a:solidFill>
                <a:latin typeface="Arial"/>
                <a:ea typeface="Arial"/>
              </a:rPr>
              <a:t> - a certificate based secret</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data: </a:t>
            </a:r>
            <a:r>
              <a:rPr b="0" lang="pt-PT" sz="1800" spc="-1" strike="noStrike">
                <a:solidFill>
                  <a:srgbClr val="000000"/>
                </a:solidFill>
                <a:latin typeface="Arial"/>
                <a:ea typeface="Arial"/>
              </a:rPr>
              <a:t>Contains key-value pairs of base64 encoded content.</a:t>
            </a:r>
            <a:endParaRPr b="0" lang="pt-PT" sz="1800" spc="-1" strike="noStrike">
              <a:latin typeface="Arial"/>
            </a:endParaRPr>
          </a:p>
        </p:txBody>
      </p:sp>
      <p:sp>
        <p:nvSpPr>
          <p:cNvPr id="664" name="CustomShape 3"/>
          <p:cNvSpPr/>
          <p:nvPr/>
        </p:nvSpPr>
        <p:spPr>
          <a:xfrm>
            <a:off x="5456160" y="1200240"/>
            <a:ext cx="322992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latin typeface="Arial"/>
            </a:endParaRPr>
          </a:p>
        </p:txBody>
      </p:sp>
      <p:sp>
        <p:nvSpPr>
          <p:cNvPr id="666" name="CustomShape 2"/>
          <p:cNvSpPr/>
          <p:nvPr/>
        </p:nvSpPr>
        <p:spPr>
          <a:xfrm>
            <a:off x="457200" y="1902600"/>
            <a:ext cx="3204360" cy="2023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latin typeface="Arial"/>
            </a:endParaRPr>
          </a:p>
          <a:p>
            <a:pPr>
              <a:lnSpc>
                <a:spcPct val="100000"/>
              </a:lnSpc>
            </a:pPr>
            <a:endParaRPr b="0" lang="pt-PT" sz="1400" spc="-1" strike="noStrike">
              <a:latin typeface="Arial"/>
            </a:endParaRPr>
          </a:p>
        </p:txBody>
      </p:sp>
      <p:sp>
        <p:nvSpPr>
          <p:cNvPr id="667" name="CustomShape 3"/>
          <p:cNvSpPr/>
          <p:nvPr/>
        </p:nvSpPr>
        <p:spPr>
          <a:xfrm>
            <a:off x="3754080" y="1902600"/>
            <a:ext cx="4932000" cy="8568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68" name="CustomShape 4"/>
          <p:cNvSpPr/>
          <p:nvPr/>
        </p:nvSpPr>
        <p:spPr>
          <a:xfrm>
            <a:off x="457200" y="4006800"/>
            <a:ext cx="822888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69"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70" name="CustomShape 6"/>
          <p:cNvSpPr/>
          <p:nvPr/>
        </p:nvSpPr>
        <p:spPr>
          <a:xfrm>
            <a:off x="3754440" y="2886120"/>
            <a:ext cx="493200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latin typeface="Arial"/>
            </a:endParaRPr>
          </a:p>
        </p:txBody>
      </p:sp>
      <p:sp>
        <p:nvSpPr>
          <p:cNvPr id="672" name="CustomShape 2"/>
          <p:cNvSpPr/>
          <p:nvPr/>
        </p:nvSpPr>
        <p:spPr>
          <a:xfrm>
            <a:off x="457200" y="1902600"/>
            <a:ext cx="3204360" cy="2023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latin typeface="Arial"/>
            </a:endParaRPr>
          </a:p>
          <a:p>
            <a:pPr>
              <a:lnSpc>
                <a:spcPct val="100000"/>
              </a:lnSpc>
            </a:pPr>
            <a:endParaRPr b="0" lang="pt-PT" sz="1400" spc="-1" strike="noStrike">
              <a:latin typeface="Arial"/>
            </a:endParaRPr>
          </a:p>
        </p:txBody>
      </p:sp>
      <p:sp>
        <p:nvSpPr>
          <p:cNvPr id="673" name="CustomShape 3"/>
          <p:cNvSpPr/>
          <p:nvPr/>
        </p:nvSpPr>
        <p:spPr>
          <a:xfrm>
            <a:off x="3754080" y="1902600"/>
            <a:ext cx="4932000" cy="8568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74" name="CustomShape 4"/>
          <p:cNvSpPr/>
          <p:nvPr/>
        </p:nvSpPr>
        <p:spPr>
          <a:xfrm>
            <a:off x="457200" y="4006800"/>
            <a:ext cx="822888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75"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76" name="CustomShape 6"/>
          <p:cNvSpPr/>
          <p:nvPr/>
        </p:nvSpPr>
        <p:spPr>
          <a:xfrm>
            <a:off x="3754440" y="2886120"/>
            <a:ext cx="493200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77" name="CustomShape 7"/>
          <p:cNvSpPr/>
          <p:nvPr/>
        </p:nvSpPr>
        <p:spPr>
          <a:xfrm>
            <a:off x="3972600" y="2119320"/>
            <a:ext cx="2754720" cy="3992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latin typeface="Arial"/>
            </a:endParaRPr>
          </a:p>
        </p:txBody>
      </p:sp>
      <p:sp>
        <p:nvSpPr>
          <p:cNvPr id="679" name="CustomShape 2"/>
          <p:cNvSpPr/>
          <p:nvPr/>
        </p:nvSpPr>
        <p:spPr>
          <a:xfrm>
            <a:off x="457200" y="1902600"/>
            <a:ext cx="3204360" cy="2023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latin typeface="Arial"/>
            </a:endParaRPr>
          </a:p>
          <a:p>
            <a:pPr>
              <a:lnSpc>
                <a:spcPct val="100000"/>
              </a:lnSpc>
            </a:pPr>
            <a:endParaRPr b="0" lang="pt-PT" sz="1400" spc="-1" strike="noStrike">
              <a:latin typeface="Arial"/>
            </a:endParaRPr>
          </a:p>
        </p:txBody>
      </p:sp>
      <p:sp>
        <p:nvSpPr>
          <p:cNvPr id="680" name="CustomShape 3"/>
          <p:cNvSpPr/>
          <p:nvPr/>
        </p:nvSpPr>
        <p:spPr>
          <a:xfrm>
            <a:off x="3754080" y="1902600"/>
            <a:ext cx="4932000" cy="8568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81" name="CustomShape 4"/>
          <p:cNvSpPr/>
          <p:nvPr/>
        </p:nvSpPr>
        <p:spPr>
          <a:xfrm>
            <a:off x="457200" y="4006800"/>
            <a:ext cx="822888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82"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83" name="CustomShape 6"/>
          <p:cNvSpPr/>
          <p:nvPr/>
        </p:nvSpPr>
        <p:spPr>
          <a:xfrm>
            <a:off x="3754440" y="2886120"/>
            <a:ext cx="493200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84" name="CustomShape 7"/>
          <p:cNvSpPr/>
          <p:nvPr/>
        </p:nvSpPr>
        <p:spPr>
          <a:xfrm>
            <a:off x="7083720" y="3501720"/>
            <a:ext cx="1529640" cy="2829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Secret Example</a:t>
            </a:r>
            <a:br/>
            <a:endParaRPr b="0" lang="pt-PT" sz="3600" spc="-1" strike="noStrike">
              <a:latin typeface="Arial"/>
            </a:endParaRPr>
          </a:p>
        </p:txBody>
      </p:sp>
      <p:sp>
        <p:nvSpPr>
          <p:cNvPr id="686" name="CustomShape 2"/>
          <p:cNvSpPr/>
          <p:nvPr/>
        </p:nvSpPr>
        <p:spPr>
          <a:xfrm>
            <a:off x="457200" y="1902600"/>
            <a:ext cx="3204360" cy="20235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Secret</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 </a:t>
            </a:r>
            <a:r>
              <a:rPr b="0" lang="pt-PT" sz="1400" spc="-1" strike="noStrike">
                <a:solidFill>
                  <a:srgbClr val="cc0000"/>
                </a:solidFill>
                <a:latin typeface="Roboto Mono"/>
                <a:ea typeface="Roboto Mono"/>
              </a:rPr>
              <a:t>manifest-example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type: </a:t>
            </a:r>
            <a:r>
              <a:rPr b="0" lang="pt-PT" sz="1400" spc="-1" strike="noStrike">
                <a:solidFill>
                  <a:srgbClr val="cc0000"/>
                </a:solidFill>
                <a:latin typeface="Roboto Mono"/>
                <a:ea typeface="Roboto Mono"/>
              </a:rPr>
              <a:t>Opaque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username: </a:t>
            </a:r>
            <a:r>
              <a:rPr b="0" lang="pt-PT" sz="1400" spc="-1" strike="noStrike">
                <a:solidFill>
                  <a:srgbClr val="cc0000"/>
                </a:solidFill>
                <a:latin typeface="Roboto Mono"/>
                <a:ea typeface="Roboto Mono"/>
              </a:rPr>
              <a:t>ZXhhbXBsZQ==</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password: </a:t>
            </a:r>
            <a:r>
              <a:rPr b="0" lang="pt-PT" sz="1400" spc="-1" strike="noStrike">
                <a:solidFill>
                  <a:srgbClr val="cc0000"/>
                </a:solidFill>
                <a:latin typeface="Roboto Mono"/>
                <a:ea typeface="Roboto Mono"/>
              </a:rPr>
              <a:t>bXlwYXNzd29yZA==</a:t>
            </a:r>
            <a:endParaRPr b="0" lang="pt-PT" sz="1400" spc="-1" strike="noStrike">
              <a:latin typeface="Arial"/>
            </a:endParaRPr>
          </a:p>
          <a:p>
            <a:pPr>
              <a:lnSpc>
                <a:spcPct val="100000"/>
              </a:lnSpc>
            </a:pPr>
            <a:endParaRPr b="0" lang="pt-PT" sz="1400" spc="-1" strike="noStrike">
              <a:latin typeface="Arial"/>
            </a:endParaRPr>
          </a:p>
        </p:txBody>
      </p:sp>
      <p:sp>
        <p:nvSpPr>
          <p:cNvPr id="687" name="CustomShape 3"/>
          <p:cNvSpPr/>
          <p:nvPr/>
        </p:nvSpPr>
        <p:spPr>
          <a:xfrm>
            <a:off x="3754080" y="1902600"/>
            <a:ext cx="4932000" cy="8568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kubectl create secret generic literal-secret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--from-literal=username=example</a:t>
            </a:r>
            <a:r>
              <a:rPr b="0" lang="pt-PT" sz="1000" spc="-1" strike="noStrike">
                <a:solidFill>
                  <a:srgbClr val="783f04"/>
                </a:solidFill>
                <a:latin typeface="Roboto Mono"/>
                <a:ea typeface="Roboto Mono"/>
              </a:rPr>
              <a:t> \</a:t>
            </a:r>
            <a:br/>
            <a:r>
              <a:rPr b="0" lang="pt-PT" sz="1000" spc="-1" strike="noStrike">
                <a:solidFill>
                  <a:srgbClr val="783f04"/>
                </a:solidFill>
                <a:latin typeface="Roboto Mono"/>
                <a:ea typeface="Roboto Mono"/>
              </a:rPr>
              <a:t>&gt; </a:t>
            </a:r>
            <a:r>
              <a:rPr b="1" lang="pt-PT" sz="1000" spc="-1" strike="noStrike">
                <a:solidFill>
                  <a:srgbClr val="783f04"/>
                </a:solidFill>
                <a:latin typeface="Roboto Mono"/>
                <a:ea typeface="Roboto Mono"/>
              </a:rPr>
              <a:t>--from-literal=password=mypassword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"literal-secret" created</a:t>
            </a:r>
            <a:endParaRPr b="0" lang="pt-PT" sz="1000" spc="-1" strike="noStrike">
              <a:latin typeface="Arial"/>
            </a:endParaRPr>
          </a:p>
        </p:txBody>
      </p:sp>
      <p:sp>
        <p:nvSpPr>
          <p:cNvPr id="688" name="CustomShape 4"/>
          <p:cNvSpPr/>
          <p:nvPr/>
        </p:nvSpPr>
        <p:spPr>
          <a:xfrm>
            <a:off x="457200" y="4006800"/>
            <a:ext cx="822888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secret/username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file-secret -</a:t>
            </a:r>
            <a:r>
              <a:rPr b="1" lang="pt-PT" sz="1000" spc="-1" strike="noStrike">
                <a:solidFill>
                  <a:srgbClr val="783f04"/>
                </a:solidFill>
                <a:latin typeface="Roboto Mono"/>
                <a:ea typeface="Roboto Mono"/>
              </a:rPr>
              <a:t>-from-file=secret/username --from-file=secret/password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89" name="CustomShape 5"/>
          <p:cNvSpPr/>
          <p:nvPr/>
        </p:nvSpPr>
        <p:spPr>
          <a:xfrm>
            <a:off x="457200" y="1201680"/>
            <a:ext cx="7966800" cy="52056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Arial"/>
                <a:ea typeface="Arial"/>
              </a:rPr>
              <a:t>All produce a </a:t>
            </a:r>
            <a:r>
              <a:rPr b="1" lang="pt-PT" sz="2400" spc="-1" strike="noStrike">
                <a:solidFill>
                  <a:srgbClr val="000000"/>
                </a:solidFill>
                <a:latin typeface="Arial"/>
                <a:ea typeface="Arial"/>
              </a:rPr>
              <a:t>Secret</a:t>
            </a:r>
            <a:r>
              <a:rPr b="0" lang="pt-PT" sz="2400" spc="-1" strike="noStrike">
                <a:solidFill>
                  <a:srgbClr val="000000"/>
                </a:solidFill>
                <a:latin typeface="Arial"/>
                <a:ea typeface="Arial"/>
              </a:rPr>
              <a:t> with the same content!</a:t>
            </a:r>
            <a:endParaRPr b="0" lang="pt-PT" sz="2400" spc="-1" strike="noStrike">
              <a:latin typeface="Arial"/>
            </a:endParaRPr>
          </a:p>
        </p:txBody>
      </p:sp>
      <p:sp>
        <p:nvSpPr>
          <p:cNvPr id="690" name="CustomShape 6"/>
          <p:cNvSpPr/>
          <p:nvPr/>
        </p:nvSpPr>
        <p:spPr>
          <a:xfrm>
            <a:off x="3754440" y="2886120"/>
            <a:ext cx="4932000" cy="1040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cat info/username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example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cat info/password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mypassword</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 kubectl create secret generic dir-secret -</a:t>
            </a:r>
            <a:r>
              <a:rPr b="1" lang="pt-PT" sz="1000" spc="-1" strike="noStrike">
                <a:solidFill>
                  <a:srgbClr val="783f04"/>
                </a:solidFill>
                <a:latin typeface="Roboto Mono"/>
                <a:ea typeface="Roboto Mono"/>
              </a:rPr>
              <a:t>-from-file=secret/</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Secret "file-secret" created</a:t>
            </a:r>
            <a:endParaRPr b="0" lang="pt-PT" sz="1000" spc="-1" strike="noStrike">
              <a:latin typeface="Arial"/>
            </a:endParaRPr>
          </a:p>
        </p:txBody>
      </p:sp>
      <p:sp>
        <p:nvSpPr>
          <p:cNvPr id="691" name="CustomShape 7"/>
          <p:cNvSpPr/>
          <p:nvPr/>
        </p:nvSpPr>
        <p:spPr>
          <a:xfrm>
            <a:off x="3846240" y="4581000"/>
            <a:ext cx="4434120" cy="3456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as Environment Variable</a:t>
            </a:r>
            <a:endParaRPr b="0" lang="pt-PT" sz="3600" spc="-1" strike="noStrike">
              <a:latin typeface="Arial"/>
            </a:endParaRPr>
          </a:p>
        </p:txBody>
      </p:sp>
      <p:sp>
        <p:nvSpPr>
          <p:cNvPr id="693"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cm-env-example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[“printenv 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configMapKeyRef:</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p:txBody>
      </p:sp>
      <p:sp>
        <p:nvSpPr>
          <p:cNvPr id="694"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secret-env-example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[“printenv USERNAME”]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secretKeyRef:</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p:txBody>
      </p:sp>
      <p:sp>
        <p:nvSpPr>
          <p:cNvPr id="695" name="CustomShape 4"/>
          <p:cNvSpPr/>
          <p:nvPr/>
        </p:nvSpPr>
        <p:spPr>
          <a:xfrm>
            <a:off x="1150200" y="3407760"/>
            <a:ext cx="2813760" cy="1198800"/>
          </a:xfrm>
          <a:prstGeom prst="rect">
            <a:avLst/>
          </a:prstGeom>
          <a:noFill/>
          <a:ln w="38160">
            <a:solidFill>
              <a:srgbClr val="cc0000"/>
            </a:solidFill>
            <a:round/>
          </a:ln>
        </p:spPr>
        <p:style>
          <a:lnRef idx="0"/>
          <a:fillRef idx="0"/>
          <a:effectRef idx="0"/>
          <a:fontRef idx="minor"/>
        </p:style>
      </p:sp>
      <p:sp>
        <p:nvSpPr>
          <p:cNvPr id="696" name="CustomShape 5"/>
          <p:cNvSpPr/>
          <p:nvPr/>
        </p:nvSpPr>
        <p:spPr>
          <a:xfrm>
            <a:off x="5374080" y="3407760"/>
            <a:ext cx="2813760" cy="11988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latin typeface="Arial"/>
            </a:endParaRPr>
          </a:p>
        </p:txBody>
      </p:sp>
      <p:sp>
        <p:nvSpPr>
          <p:cNvPr id="319"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Control Plane Components</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as Environment Variable</a:t>
            </a:r>
            <a:endParaRPr b="0" lang="pt-PT" sz="3600" spc="-1" strike="noStrike">
              <a:latin typeface="Arial"/>
            </a:endParaRPr>
          </a:p>
        </p:txBody>
      </p:sp>
      <p:sp>
        <p:nvSpPr>
          <p:cNvPr id="698"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cm-env-example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[“printenv 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configMapKeyRef:</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p:txBody>
      </p:sp>
      <p:sp>
        <p:nvSpPr>
          <p:cNvPr id="699"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secret-env-example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[“printenv 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secretKeyRef:</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p:txBody>
      </p:sp>
      <p:sp>
        <p:nvSpPr>
          <p:cNvPr id="700" name="CustomShape 4"/>
          <p:cNvSpPr/>
          <p:nvPr/>
        </p:nvSpPr>
        <p:spPr>
          <a:xfrm>
            <a:off x="1047240" y="2927880"/>
            <a:ext cx="2813760" cy="711720"/>
          </a:xfrm>
          <a:prstGeom prst="rect">
            <a:avLst/>
          </a:prstGeom>
          <a:noFill/>
          <a:ln w="38160">
            <a:solidFill>
              <a:srgbClr val="cc0000"/>
            </a:solidFill>
            <a:round/>
          </a:ln>
        </p:spPr>
        <p:style>
          <a:lnRef idx="0"/>
          <a:fillRef idx="0"/>
          <a:effectRef idx="0"/>
          <a:fontRef idx="minor"/>
        </p:style>
      </p:sp>
      <p:sp>
        <p:nvSpPr>
          <p:cNvPr id="701" name="CustomShape 5"/>
          <p:cNvSpPr/>
          <p:nvPr/>
        </p:nvSpPr>
        <p:spPr>
          <a:xfrm>
            <a:off x="5282280" y="2927880"/>
            <a:ext cx="2813760" cy="71172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in a Command</a:t>
            </a:r>
            <a:endParaRPr b="0" lang="pt-PT" sz="3600" spc="-1" strike="noStrike">
              <a:latin typeface="Arial"/>
            </a:endParaRPr>
          </a:p>
        </p:txBody>
      </p:sp>
      <p:sp>
        <p:nvSpPr>
          <p:cNvPr id="703"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cm-cmd-example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[“echo Hello ${CITY}!”]</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configMapKeyRef:</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endParaRPr b="0" lang="pt-PT" sz="1200" spc="-1" strike="noStrike">
              <a:latin typeface="Arial"/>
            </a:endParaRPr>
          </a:p>
        </p:txBody>
      </p:sp>
      <p:sp>
        <p:nvSpPr>
          <p:cNvPr id="704"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secret-cmd-example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 </a:t>
            </a:r>
            <a:r>
              <a:rPr b="0"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[“echo Hello ${USERNAME}!”]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secretKeyRef:</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name: </a:t>
            </a:r>
            <a:r>
              <a:rPr b="1"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key: </a:t>
            </a:r>
            <a:r>
              <a:rPr b="1"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endParaRPr b="0" lang="pt-PT" sz="1200" spc="-1" strike="noStrike">
              <a:latin typeface="Arial"/>
            </a:endParaRPr>
          </a:p>
        </p:txBody>
      </p:sp>
      <p:sp>
        <p:nvSpPr>
          <p:cNvPr id="705" name="CustomShape 4"/>
          <p:cNvSpPr/>
          <p:nvPr/>
        </p:nvSpPr>
        <p:spPr>
          <a:xfrm>
            <a:off x="1150200" y="3407760"/>
            <a:ext cx="2813760" cy="1198800"/>
          </a:xfrm>
          <a:prstGeom prst="rect">
            <a:avLst/>
          </a:prstGeom>
          <a:noFill/>
          <a:ln w="38160">
            <a:solidFill>
              <a:srgbClr val="cc0000"/>
            </a:solidFill>
            <a:round/>
          </a:ln>
        </p:spPr>
        <p:style>
          <a:lnRef idx="0"/>
          <a:fillRef idx="0"/>
          <a:effectRef idx="0"/>
          <a:fontRef idx="minor"/>
        </p:style>
      </p:sp>
      <p:sp>
        <p:nvSpPr>
          <p:cNvPr id="706" name="CustomShape 5"/>
          <p:cNvSpPr/>
          <p:nvPr/>
        </p:nvSpPr>
        <p:spPr>
          <a:xfrm>
            <a:off x="5394600" y="3407760"/>
            <a:ext cx="2813760" cy="11988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in a Command</a:t>
            </a:r>
            <a:endParaRPr b="0" lang="pt-PT" sz="3600" spc="-1" strike="noStrike">
              <a:latin typeface="Arial"/>
            </a:endParaRPr>
          </a:p>
        </p:txBody>
      </p:sp>
      <p:sp>
        <p:nvSpPr>
          <p:cNvPr id="708"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cm-cmd-example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[“echo Hello ${CITY}!”]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configMapKeyRef:</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endParaRPr b="0" lang="pt-PT" sz="1200" spc="-1" strike="noStrike">
              <a:latin typeface="Arial"/>
            </a:endParaRPr>
          </a:p>
        </p:txBody>
      </p:sp>
      <p:sp>
        <p:nvSpPr>
          <p:cNvPr id="709"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secret-cmd-example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command: </a:t>
            </a:r>
            <a:r>
              <a:rPr b="1" lang="pt-PT" sz="1200" spc="-1" strike="noStrike">
                <a:solidFill>
                  <a:srgbClr val="cc0000"/>
                </a:solidFill>
                <a:latin typeface="Roboto Mono"/>
                <a:ea typeface="Roboto Mono"/>
              </a:rPr>
              <a:t>[“/bin/sh”, “-c”]</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args: </a:t>
            </a:r>
            <a:r>
              <a:rPr b="1" lang="pt-PT" sz="1200" spc="-1" strike="noStrike">
                <a:solidFill>
                  <a:srgbClr val="cc0000"/>
                </a:solidFill>
                <a:latin typeface="Roboto Mono"/>
                <a:ea typeface="Roboto Mono"/>
              </a:rPr>
              <a:t>[“echo Hello ${USERNAME}!”]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env:</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valueFrom:</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secretKeyRef:</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manifest-example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key: </a:t>
            </a:r>
            <a:r>
              <a:rPr b="0" lang="pt-PT" sz="1200" spc="-1" strike="noStrike">
                <a:solidFill>
                  <a:srgbClr val="cc0000"/>
                </a:solidFill>
                <a:latin typeface="Roboto Mono"/>
                <a:ea typeface="Roboto Mono"/>
              </a:rPr>
              <a: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endParaRPr b="0" lang="pt-PT" sz="1200" spc="-1" strike="noStrike">
              <a:latin typeface="Arial"/>
            </a:endParaRPr>
          </a:p>
        </p:txBody>
      </p:sp>
      <p:sp>
        <p:nvSpPr>
          <p:cNvPr id="710" name="CustomShape 4"/>
          <p:cNvSpPr/>
          <p:nvPr/>
        </p:nvSpPr>
        <p:spPr>
          <a:xfrm>
            <a:off x="1047240" y="2927880"/>
            <a:ext cx="2931120" cy="711720"/>
          </a:xfrm>
          <a:prstGeom prst="rect">
            <a:avLst/>
          </a:prstGeom>
          <a:noFill/>
          <a:ln w="38160">
            <a:solidFill>
              <a:srgbClr val="cc0000"/>
            </a:solidFill>
            <a:round/>
          </a:ln>
        </p:spPr>
        <p:style>
          <a:lnRef idx="0"/>
          <a:fillRef idx="0"/>
          <a:effectRef idx="0"/>
          <a:fontRef idx="minor"/>
        </p:style>
      </p:sp>
      <p:sp>
        <p:nvSpPr>
          <p:cNvPr id="711" name="CustomShape 5"/>
          <p:cNvSpPr/>
          <p:nvPr/>
        </p:nvSpPr>
        <p:spPr>
          <a:xfrm>
            <a:off x="5282280" y="2927880"/>
            <a:ext cx="3282480" cy="71172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as a Volume</a:t>
            </a:r>
            <a:endParaRPr b="0" lang="pt-PT" sz="3600" spc="-1" strike="noStrike">
              <a:latin typeface="Arial"/>
            </a:endParaRPr>
          </a:p>
        </p:txBody>
      </p:sp>
      <p:sp>
        <p:nvSpPr>
          <p:cNvPr id="713"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cm-vol-example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/myconfig/city”]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volumeMounts: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config-volume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mountPath: </a:t>
            </a:r>
            <a:r>
              <a:rPr b="0" lang="pt-PT" sz="1200" spc="-1" strike="noStrike">
                <a:solidFill>
                  <a:srgbClr val="cc0000"/>
                </a:solidFill>
                <a:latin typeface="Roboto Mono"/>
                <a:ea typeface="Roboto Mono"/>
              </a:rPr>
              <a:t>/myconfig</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volumes:</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 name:</a:t>
            </a:r>
            <a:r>
              <a:rPr b="1" lang="pt-PT" sz="1200" spc="-1" strike="noStrike">
                <a:solidFill>
                  <a:srgbClr val="cc0000"/>
                </a:solidFill>
                <a:latin typeface="Roboto Mono"/>
                <a:ea typeface="Roboto Mono"/>
              </a:rPr>
              <a:t> config-volume</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configMap:</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name:</a:t>
            </a:r>
            <a:r>
              <a:rPr b="1" lang="pt-PT" sz="1200" spc="-1" strike="noStrike">
                <a:solidFill>
                  <a:srgbClr val="cc0000"/>
                </a:solidFill>
                <a:latin typeface="Roboto Mono"/>
                <a:ea typeface="Roboto Mono"/>
              </a:rPr>
              <a:t> manifest-example</a:t>
            </a:r>
            <a:endParaRPr b="0" lang="pt-PT" sz="1200" spc="-1" strike="noStrike">
              <a:latin typeface="Arial"/>
            </a:endParaRPr>
          </a:p>
        </p:txBody>
      </p:sp>
      <p:sp>
        <p:nvSpPr>
          <p:cNvPr id="714"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secret-vol-example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/mysecret/username”]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volumeMounts: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secret-volume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mountPath: </a:t>
            </a:r>
            <a:r>
              <a:rPr b="0" lang="pt-PT" sz="1200" spc="-1" strike="noStrike">
                <a:solidFill>
                  <a:srgbClr val="cc0000"/>
                </a:solidFill>
                <a:latin typeface="Roboto Mono"/>
                <a:ea typeface="Roboto Mono"/>
              </a:rPr>
              <a:t>/mysecret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volumes:</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 name:</a:t>
            </a:r>
            <a:r>
              <a:rPr b="1" lang="pt-PT" sz="1200" spc="-1" strike="noStrike">
                <a:solidFill>
                  <a:srgbClr val="cc0000"/>
                </a:solidFill>
                <a:latin typeface="Roboto Mono"/>
                <a:ea typeface="Roboto Mono"/>
              </a:rPr>
              <a:t> secret-volume</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secret:</a:t>
            </a:r>
            <a:endParaRPr b="0" lang="pt-PT" sz="1200" spc="-1" strike="noStrike">
              <a:latin typeface="Arial"/>
            </a:endParaRPr>
          </a:p>
          <a:p>
            <a:pPr>
              <a:lnSpc>
                <a:spcPct val="100000"/>
              </a:lnSpc>
            </a:pPr>
            <a:r>
              <a:rPr b="1" lang="pt-PT" sz="1200" spc="-1" strike="noStrike">
                <a:solidFill>
                  <a:srgbClr val="cc0000"/>
                </a:solidFill>
                <a:latin typeface="Roboto Mono"/>
                <a:ea typeface="Roboto Mono"/>
              </a:rPr>
              <a:t>          </a:t>
            </a:r>
            <a:r>
              <a:rPr b="1" lang="pt-PT" sz="1200" spc="-1" strike="noStrike">
                <a:solidFill>
                  <a:srgbClr val="1155cc"/>
                </a:solidFill>
                <a:latin typeface="Roboto Mono"/>
                <a:ea typeface="Roboto Mono"/>
              </a:rPr>
              <a:t>secretName:</a:t>
            </a:r>
            <a:r>
              <a:rPr b="1" lang="pt-PT" sz="1200" spc="-1" strike="noStrike">
                <a:solidFill>
                  <a:srgbClr val="cc0000"/>
                </a:solidFill>
                <a:latin typeface="Roboto Mono"/>
                <a:ea typeface="Roboto Mono"/>
              </a:rPr>
              <a:t> manifest-example</a:t>
            </a:r>
            <a:endParaRPr b="0" lang="pt-PT" sz="1200" spc="-1" strike="noStrike">
              <a:latin typeface="Arial"/>
            </a:endParaRPr>
          </a:p>
        </p:txBody>
      </p:sp>
      <p:sp>
        <p:nvSpPr>
          <p:cNvPr id="715" name="CustomShape 4"/>
          <p:cNvSpPr/>
          <p:nvPr/>
        </p:nvSpPr>
        <p:spPr>
          <a:xfrm>
            <a:off x="812880" y="4162680"/>
            <a:ext cx="2946960" cy="803520"/>
          </a:xfrm>
          <a:prstGeom prst="rect">
            <a:avLst/>
          </a:prstGeom>
          <a:noFill/>
          <a:ln w="38160">
            <a:solidFill>
              <a:srgbClr val="cc0000"/>
            </a:solidFill>
            <a:round/>
          </a:ln>
        </p:spPr>
        <p:style>
          <a:lnRef idx="0"/>
          <a:fillRef idx="0"/>
          <a:effectRef idx="0"/>
          <a:fontRef idx="minor"/>
        </p:style>
      </p:sp>
      <p:sp>
        <p:nvSpPr>
          <p:cNvPr id="716" name="CustomShape 5"/>
          <p:cNvSpPr/>
          <p:nvPr/>
        </p:nvSpPr>
        <p:spPr>
          <a:xfrm>
            <a:off x="5215680" y="4162680"/>
            <a:ext cx="3151800" cy="80352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Injecting as a Volume</a:t>
            </a:r>
            <a:endParaRPr b="0" lang="pt-PT" sz="3600" spc="-1" strike="noStrike">
              <a:latin typeface="Arial"/>
            </a:endParaRPr>
          </a:p>
        </p:txBody>
      </p:sp>
      <p:sp>
        <p:nvSpPr>
          <p:cNvPr id="718" name="CustomShape 2"/>
          <p:cNvSpPr/>
          <p:nvPr/>
        </p:nvSpPr>
        <p:spPr>
          <a:xfrm>
            <a:off x="45720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cm-vol-example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/myconfig/city”]</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volumeMounts:</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config-volume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mountPath: </a:t>
            </a:r>
            <a:r>
              <a:rPr b="1" lang="pt-PT" sz="1200" spc="-1" strike="noStrike">
                <a:solidFill>
                  <a:srgbClr val="cc0000"/>
                </a:solidFill>
                <a:latin typeface="Roboto Mono"/>
                <a:ea typeface="Roboto Mono"/>
              </a:rPr>
              <a:t>/myconfig</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volumes:</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 name:</a:t>
            </a:r>
            <a:r>
              <a:rPr b="0" lang="pt-PT" sz="1200" spc="-1" strike="noStrike">
                <a:solidFill>
                  <a:srgbClr val="cc0000"/>
                </a:solidFill>
                <a:latin typeface="Roboto Mono"/>
                <a:ea typeface="Roboto Mono"/>
              </a:rPr>
              <a:t> config-volume</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configMap:</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cc0000"/>
                </a:solidFill>
                <a:latin typeface="Roboto Mono"/>
                <a:ea typeface="Roboto Mono"/>
              </a:rPr>
              <a:t> manifest-example</a:t>
            </a:r>
            <a:endParaRPr b="0" lang="pt-PT" sz="1200" spc="-1" strike="noStrike">
              <a:latin typeface="Arial"/>
            </a:endParaRPr>
          </a:p>
        </p:txBody>
      </p:sp>
      <p:sp>
        <p:nvSpPr>
          <p:cNvPr id="719" name="CustomShape 3"/>
          <p:cNvSpPr/>
          <p:nvPr/>
        </p:nvSpPr>
        <p:spPr>
          <a:xfrm>
            <a:off x="4692240" y="1200240"/>
            <a:ext cx="3993840" cy="37983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batch/v1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Job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secret-vol-example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containers: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name: </a:t>
            </a:r>
            <a:r>
              <a:rPr b="0" lang="pt-PT" sz="1200" spc="-1" strike="noStrike">
                <a:solidFill>
                  <a:srgbClr val="cc0000"/>
                </a:solidFill>
                <a:latin typeface="Roboto Mono"/>
                <a:ea typeface="Roboto Mono"/>
              </a:rPr>
              <a:t>mypod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image: </a:t>
            </a:r>
            <a:r>
              <a:rPr b="0" lang="pt-PT" sz="1200" spc="-1" strike="noStrike">
                <a:solidFill>
                  <a:srgbClr val="cc0000"/>
                </a:solidFill>
                <a:latin typeface="Roboto Mono"/>
                <a:ea typeface="Roboto Mono"/>
              </a:rPr>
              <a:t>alpine:latest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command:</a:t>
            </a:r>
            <a:r>
              <a:rPr b="0" lang="pt-PT" sz="1200" spc="-1" strike="noStrike">
                <a:solidFill>
                  <a:srgbClr val="cc0000"/>
                </a:solidFill>
                <a:latin typeface="Roboto Mono"/>
                <a:ea typeface="Roboto Mono"/>
              </a:rPr>
              <a:t> [“/bin/sh”, “-c”]</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args: </a:t>
            </a:r>
            <a:r>
              <a:rPr b="0" lang="pt-PT" sz="1200" spc="-1" strike="noStrike">
                <a:solidFill>
                  <a:srgbClr val="cc0000"/>
                </a:solidFill>
                <a:latin typeface="Roboto Mono"/>
                <a:ea typeface="Roboto Mono"/>
              </a:rPr>
              <a:t>[“cat /mysecret/username”]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volumeMounts:</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 name: </a:t>
            </a:r>
            <a:r>
              <a:rPr b="1" lang="pt-PT" sz="1200" spc="-1" strike="noStrike">
                <a:solidFill>
                  <a:srgbClr val="cc0000"/>
                </a:solidFill>
                <a:latin typeface="Roboto Mono"/>
                <a:ea typeface="Roboto Mono"/>
              </a:rPr>
              <a:t>secret-volume</a:t>
            </a:r>
            <a:endParaRPr b="0" lang="pt-PT" sz="1200" spc="-1" strike="noStrike">
              <a:latin typeface="Arial"/>
            </a:endParaRPr>
          </a:p>
          <a:p>
            <a:pPr>
              <a:lnSpc>
                <a:spcPct val="100000"/>
              </a:lnSpc>
            </a:pPr>
            <a:r>
              <a:rPr b="1" lang="pt-PT" sz="1200" spc="-1" strike="noStrike">
                <a:solidFill>
                  <a:srgbClr val="1155cc"/>
                </a:solidFill>
                <a:latin typeface="Roboto Mono"/>
                <a:ea typeface="Roboto Mono"/>
              </a:rPr>
              <a:t>          </a:t>
            </a:r>
            <a:r>
              <a:rPr b="1" lang="pt-PT" sz="1200" spc="-1" strike="noStrike">
                <a:solidFill>
                  <a:srgbClr val="1155cc"/>
                </a:solidFill>
                <a:latin typeface="Roboto Mono"/>
                <a:ea typeface="Roboto Mono"/>
              </a:rPr>
              <a:t>mountPath: </a:t>
            </a:r>
            <a:r>
              <a:rPr b="1" lang="pt-PT" sz="1200" spc="-1" strike="noStrike">
                <a:solidFill>
                  <a:srgbClr val="cc0000"/>
                </a:solidFill>
                <a:latin typeface="Roboto Mono"/>
                <a:ea typeface="Roboto Mono"/>
              </a:rPr>
              <a:t>/mysecret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restartPolicy: </a:t>
            </a:r>
            <a:r>
              <a:rPr b="0" lang="pt-PT" sz="1200" spc="-1" strike="noStrike">
                <a:solidFill>
                  <a:srgbClr val="cc0000"/>
                </a:solidFill>
                <a:latin typeface="Roboto Mono"/>
                <a:ea typeface="Roboto Mono"/>
              </a:rPr>
              <a:t>Never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volumes:</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 name:</a:t>
            </a:r>
            <a:r>
              <a:rPr b="0" lang="pt-PT" sz="1200" spc="-1" strike="noStrike">
                <a:solidFill>
                  <a:srgbClr val="cc0000"/>
                </a:solidFill>
                <a:latin typeface="Roboto Mono"/>
                <a:ea typeface="Roboto Mono"/>
              </a:rPr>
              <a:t> secret-volume</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secret:</a:t>
            </a:r>
            <a:endParaRPr b="0" lang="pt-PT" sz="1200" spc="-1" strike="noStrike">
              <a:latin typeface="Arial"/>
            </a:endParaRPr>
          </a:p>
          <a:p>
            <a:pPr>
              <a:lnSpc>
                <a:spcPct val="100000"/>
              </a:lnSpc>
            </a:pP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secretName:</a:t>
            </a:r>
            <a:r>
              <a:rPr b="0" lang="pt-PT" sz="1200" spc="-1" strike="noStrike">
                <a:solidFill>
                  <a:srgbClr val="cc0000"/>
                </a:solidFill>
                <a:latin typeface="Roboto Mono"/>
                <a:ea typeface="Roboto Mono"/>
              </a:rPr>
              <a:t> manifest-example</a:t>
            </a:r>
            <a:endParaRPr b="0" lang="pt-PT" sz="1200" spc="-1" strike="noStrike">
              <a:latin typeface="Arial"/>
            </a:endParaRPr>
          </a:p>
        </p:txBody>
      </p:sp>
      <p:sp>
        <p:nvSpPr>
          <p:cNvPr id="720" name="CustomShape 4"/>
          <p:cNvSpPr/>
          <p:nvPr/>
        </p:nvSpPr>
        <p:spPr>
          <a:xfrm>
            <a:off x="1003320" y="3393720"/>
            <a:ext cx="2566080" cy="747360"/>
          </a:xfrm>
          <a:prstGeom prst="rect">
            <a:avLst/>
          </a:prstGeom>
          <a:noFill/>
          <a:ln w="38160">
            <a:solidFill>
              <a:srgbClr val="cc0000"/>
            </a:solidFill>
            <a:round/>
          </a:ln>
        </p:spPr>
        <p:style>
          <a:lnRef idx="0"/>
          <a:fillRef idx="0"/>
          <a:effectRef idx="0"/>
          <a:fontRef idx="minor"/>
        </p:style>
      </p:sp>
      <p:sp>
        <p:nvSpPr>
          <p:cNvPr id="721" name="CustomShape 5"/>
          <p:cNvSpPr/>
          <p:nvPr/>
        </p:nvSpPr>
        <p:spPr>
          <a:xfrm>
            <a:off x="5406120" y="3393720"/>
            <a:ext cx="2368440" cy="74736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latin typeface="Arial"/>
            </a:endParaRPr>
          </a:p>
          <a:p>
            <a:pPr>
              <a:lnSpc>
                <a:spcPct val="100000"/>
              </a:lnSpc>
            </a:pPr>
            <a:endParaRPr b="0" lang="pt-PT" sz="1800" spc="-1" strike="noStrike">
              <a:latin typeface="Arial"/>
            </a:endParaRPr>
          </a:p>
        </p:txBody>
      </p:sp>
      <p:sp>
        <p:nvSpPr>
          <p:cNvPr id="723"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Metrics and Monitoring</a:t>
            </a:r>
            <a:endParaRPr b="0" lang="pt-PT" sz="3600" spc="-1" strike="noStrike">
              <a:latin typeface="Arial"/>
            </a:endParaRPr>
          </a:p>
        </p:txBody>
      </p:sp>
      <p:sp>
        <p:nvSpPr>
          <p:cNvPr id="724" name="CustomShape 3"/>
          <p:cNvSpPr/>
          <p:nvPr/>
        </p:nvSpPr>
        <p:spPr>
          <a:xfrm>
            <a:off x="4789800" y="892440"/>
            <a:ext cx="3087000" cy="2944440"/>
          </a:xfrm>
          <a:prstGeom prst="rect">
            <a:avLst/>
          </a:prstGeom>
          <a:noFill/>
          <a:ln>
            <a:noFill/>
          </a:ln>
        </p:spPr>
        <p:style>
          <a:lnRef idx="0"/>
          <a:fillRef idx="0"/>
          <a:effectRef idx="0"/>
          <a:fontRef idx="minor"/>
        </p:style>
        <p:txBody>
          <a:bodyPr lIns="90000" rIns="90000" tIns="91440" bIns="91440" anchor="ctr">
            <a:noAutofit/>
          </a:bodyPr>
          <a:p>
            <a:pPr marL="457200" indent="-380160">
              <a:lnSpc>
                <a:spcPct val="100000"/>
              </a:lnSpc>
              <a:buClr>
                <a:srgbClr val="ffffff"/>
              </a:buClr>
              <a:buFont typeface="Arial"/>
              <a:buChar char="●"/>
            </a:pPr>
            <a:r>
              <a:rPr b="1" lang="pt-PT" sz="2400" spc="-1" strike="noStrike">
                <a:solidFill>
                  <a:srgbClr val="ffffff"/>
                </a:solidFill>
                <a:latin typeface="Arial"/>
                <a:ea typeface="Arial"/>
              </a:rPr>
              <a:t>Metrics server</a:t>
            </a:r>
            <a:br/>
            <a:r>
              <a:rPr b="1" lang="pt-PT" sz="2400" spc="-1" strike="noStrike">
                <a:solidFill>
                  <a:srgbClr val="ffffff"/>
                </a:solidFill>
                <a:latin typeface="Arial"/>
                <a:ea typeface="Arial"/>
              </a:rPr>
              <a:t>HPA (horizontal pod autoscaler)</a:t>
            </a:r>
            <a:br/>
            <a:r>
              <a:rPr b="1" lang="pt-PT" sz="2400" spc="-1" strike="noStrike">
                <a:solidFill>
                  <a:srgbClr val="ffffff"/>
                </a:solidFill>
                <a:latin typeface="Arial"/>
                <a:ea typeface="Arial"/>
              </a:rPr>
              <a:t>Prometheus</a:t>
            </a:r>
            <a:br/>
            <a:r>
              <a:rPr b="1" lang="pt-PT" sz="2400" spc="-1" strike="noStrike">
                <a:solidFill>
                  <a:srgbClr val="ffffff"/>
                </a:solidFill>
                <a:latin typeface="Arial"/>
                <a:ea typeface="Arial"/>
              </a:rPr>
              <a:t>Grafana (dashboards)</a:t>
            </a:r>
            <a:br/>
            <a:r>
              <a:rPr b="1" lang="pt-PT" sz="2400" spc="-1" strike="noStrike">
                <a:solidFill>
                  <a:srgbClr val="ffffff"/>
                </a:solidFill>
                <a:latin typeface="Arial"/>
                <a:ea typeface="Arial"/>
              </a:rPr>
              <a:t>Fluentd (log shipping)</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Metrics API Server</a:t>
            </a:r>
            <a:endParaRPr b="0" lang="pt-PT" sz="3600" spc="-1" strike="noStrike">
              <a:latin typeface="Arial"/>
            </a:endParaRPr>
          </a:p>
        </p:txBody>
      </p:sp>
      <p:sp>
        <p:nvSpPr>
          <p:cNvPr id="72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Metric server collects metrics such as </a:t>
            </a:r>
            <a:r>
              <a:rPr b="1" lang="pt-PT" sz="3000" spc="-1" strike="noStrike">
                <a:solidFill>
                  <a:srgbClr val="000000"/>
                </a:solidFill>
                <a:latin typeface="Arial"/>
                <a:ea typeface="Arial"/>
              </a:rPr>
              <a:t>CPU</a:t>
            </a:r>
            <a:r>
              <a:rPr b="0" lang="pt-PT" sz="3000" spc="-1" strike="noStrike">
                <a:solidFill>
                  <a:srgbClr val="000000"/>
                </a:solidFill>
                <a:latin typeface="Arial"/>
                <a:ea typeface="Arial"/>
              </a:rPr>
              <a:t> and </a:t>
            </a:r>
            <a:r>
              <a:rPr b="1" lang="pt-PT" sz="3000" spc="-1" strike="noStrike">
                <a:solidFill>
                  <a:srgbClr val="000000"/>
                </a:solidFill>
                <a:latin typeface="Arial"/>
                <a:ea typeface="Arial"/>
              </a:rPr>
              <a:t>Memory</a:t>
            </a:r>
            <a:r>
              <a:rPr b="0" lang="pt-PT" sz="3000" spc="-1" strike="noStrike">
                <a:solidFill>
                  <a:srgbClr val="000000"/>
                </a:solidFill>
                <a:latin typeface="Arial"/>
                <a:ea typeface="Arial"/>
              </a:rPr>
              <a:t> by each pod and node from the Summary API, exposed by </a:t>
            </a:r>
            <a:r>
              <a:rPr b="0" lang="pt-PT" sz="3000" spc="-1" strike="noStrike" u="sng">
                <a:solidFill>
                  <a:srgbClr val="0000ff"/>
                </a:solidFill>
                <a:uFillTx/>
                <a:latin typeface="Arial"/>
                <a:ea typeface="Arial"/>
                <a:hlinkClick r:id="rId1"/>
              </a:rPr>
              <a:t>Kubelet</a:t>
            </a:r>
            <a:r>
              <a:rPr b="0" lang="pt-PT" sz="3000" spc="-1" strike="noStrike">
                <a:solidFill>
                  <a:srgbClr val="000000"/>
                </a:solidFill>
                <a:latin typeface="Arial"/>
                <a:ea typeface="Arial"/>
              </a:rPr>
              <a:t> on each node.</a:t>
            </a:r>
            <a:endParaRPr b="0" lang="pt-PT" sz="3000" spc="-1" strike="noStrike">
              <a:latin typeface="Arial"/>
            </a:endParaRPr>
          </a:p>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Metrics Server registered in the main API server through </a:t>
            </a:r>
            <a:r>
              <a:rPr b="0" lang="pt-PT" sz="3000" spc="-1" strike="noStrike" u="sng">
                <a:solidFill>
                  <a:srgbClr val="0000ff"/>
                </a:solidFill>
                <a:uFillTx/>
                <a:latin typeface="Arial"/>
                <a:ea typeface="Arial"/>
                <a:hlinkClick r:id="rId2"/>
              </a:rPr>
              <a:t>Kubernetes aggregator</a:t>
            </a:r>
            <a:r>
              <a:rPr b="0" lang="pt-PT" sz="3000" spc="-1" strike="noStrike">
                <a:solidFill>
                  <a:srgbClr val="000000"/>
                </a:solidFill>
                <a:latin typeface="Arial"/>
                <a:ea typeface="Arial"/>
              </a:rPr>
              <a:t>, which was introduced in Kubernetes 1.7</a:t>
            </a:r>
            <a:endParaRPr b="0" lang="pt-PT" sz="3000" spc="-1" strike="noStrike">
              <a:latin typeface="Arial"/>
            </a:endParaRPr>
          </a:p>
          <a:p>
            <a:pPr>
              <a:lnSpc>
                <a:spcPct val="100000"/>
              </a:lnSpc>
              <a:spcBef>
                <a:spcPts val="601"/>
              </a:spcBef>
            </a:pPr>
            <a:endParaRPr b="0" lang="pt-PT" sz="30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7" name="Picture 5" descr=""/>
          <p:cNvPicPr/>
          <p:nvPr/>
        </p:nvPicPr>
        <p:blipFill>
          <a:blip r:embed="rId1"/>
          <a:stretch/>
        </p:blipFill>
        <p:spPr>
          <a:xfrm>
            <a:off x="2864160" y="1121400"/>
            <a:ext cx="3140280" cy="4021200"/>
          </a:xfrm>
          <a:prstGeom prst="rect">
            <a:avLst/>
          </a:prstGeom>
          <a:ln>
            <a:solidFill>
              <a:srgbClr val="80b606"/>
            </a:solidFill>
          </a:ln>
        </p:spPr>
      </p:pic>
      <p:pic>
        <p:nvPicPr>
          <p:cNvPr id="728" name="Picture 7" descr=""/>
          <p:cNvPicPr/>
          <p:nvPr/>
        </p:nvPicPr>
        <p:blipFill>
          <a:blip r:embed="rId2"/>
          <a:stretch/>
        </p:blipFill>
        <p:spPr>
          <a:xfrm>
            <a:off x="0" y="0"/>
            <a:ext cx="2863440" cy="5142960"/>
          </a:xfrm>
          <a:prstGeom prst="rect">
            <a:avLst/>
          </a:prstGeom>
          <a:ln>
            <a:solidFill>
              <a:srgbClr val="80b606"/>
            </a:solidFill>
          </a:ln>
        </p:spPr>
      </p:pic>
      <p:pic>
        <p:nvPicPr>
          <p:cNvPr id="729" name="Picture 9" descr=""/>
          <p:cNvPicPr/>
          <p:nvPr/>
        </p:nvPicPr>
        <p:blipFill>
          <a:blip r:embed="rId3"/>
          <a:stretch/>
        </p:blipFill>
        <p:spPr>
          <a:xfrm>
            <a:off x="5996520" y="1121400"/>
            <a:ext cx="3138120" cy="4021200"/>
          </a:xfrm>
          <a:prstGeom prst="rect">
            <a:avLst/>
          </a:prstGeom>
          <a:ln>
            <a:solidFill>
              <a:srgbClr val="80b606"/>
            </a:solidFill>
          </a:ln>
        </p:spPr>
      </p:pic>
      <p:sp>
        <p:nvSpPr>
          <p:cNvPr id="730" name="CustomShape 1"/>
          <p:cNvSpPr/>
          <p:nvPr/>
        </p:nvSpPr>
        <p:spPr>
          <a:xfrm>
            <a:off x="2864160" y="205920"/>
            <a:ext cx="5092200" cy="8568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pt-PT" sz="3600" spc="-1" strike="noStrike">
                <a:solidFill>
                  <a:srgbClr val="ffffff"/>
                </a:solidFill>
                <a:latin typeface="Arial"/>
                <a:ea typeface="Arial"/>
              </a:rPr>
              <a:t>HPA</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CustomShape 1"/>
          <p:cNvSpPr/>
          <p:nvPr/>
        </p:nvSpPr>
        <p:spPr>
          <a:xfrm>
            <a:off x="457200" y="1200240"/>
            <a:ext cx="8228880" cy="3724920"/>
          </a:xfrm>
          <a:prstGeom prst="rect">
            <a:avLst/>
          </a:prstGeom>
          <a:noFill/>
          <a:ln>
            <a:noFill/>
          </a:ln>
        </p:spPr>
        <p:style>
          <a:lnRef idx="0"/>
          <a:fillRef idx="0"/>
          <a:effectRef idx="0"/>
          <a:fontRef idx="minor"/>
        </p:style>
      </p:sp>
      <p:pic>
        <p:nvPicPr>
          <p:cNvPr id="732" name="Picture 4"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CustomShape 1"/>
          <p:cNvSpPr/>
          <p:nvPr/>
        </p:nvSpPr>
        <p:spPr>
          <a:xfrm>
            <a:off x="457200" y="1200240"/>
            <a:ext cx="8228880" cy="3724920"/>
          </a:xfrm>
          <a:prstGeom prst="rect">
            <a:avLst/>
          </a:prstGeom>
          <a:noFill/>
          <a:ln>
            <a:noFill/>
          </a:ln>
        </p:spPr>
        <p:style>
          <a:lnRef idx="0"/>
          <a:fillRef idx="0"/>
          <a:effectRef idx="0"/>
          <a:fontRef idx="minor"/>
        </p:style>
      </p:sp>
      <p:pic>
        <p:nvPicPr>
          <p:cNvPr id="734" name="Picture 3"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Control Plane Components</a:t>
            </a:r>
            <a:endParaRPr b="0" lang="pt-PT" sz="3600" spc="-1" strike="noStrike">
              <a:latin typeface="Arial"/>
            </a:endParaRPr>
          </a:p>
        </p:txBody>
      </p:sp>
      <p:sp>
        <p:nvSpPr>
          <p:cNvPr id="321" name="CustomShape 2"/>
          <p:cNvSpPr/>
          <p:nvPr/>
        </p:nvSpPr>
        <p:spPr>
          <a:xfrm>
            <a:off x="457200" y="1532160"/>
            <a:ext cx="5672160" cy="339336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kube-apiserver</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etcd</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kube-controller-manager</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kube-scheduler</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cloud-controller-manager</a:t>
            </a:r>
            <a:endParaRPr b="0" lang="pt-PT" sz="3000" spc="-1" strike="noStrike">
              <a:latin typeface="Arial"/>
            </a:endParaRPr>
          </a:p>
          <a:p>
            <a:pPr>
              <a:lnSpc>
                <a:spcPct val="100000"/>
              </a:lnSpc>
              <a:spcBef>
                <a:spcPts val="601"/>
              </a:spcBef>
            </a:pPr>
            <a:endParaRPr b="0" lang="pt-PT" sz="3000" spc="-1" strike="noStrike">
              <a:latin typeface="Arial"/>
            </a:endParaRPr>
          </a:p>
        </p:txBody>
      </p:sp>
      <p:pic>
        <p:nvPicPr>
          <p:cNvPr id="322" name="Google Shape;231;p35" descr=""/>
          <p:cNvPicPr/>
          <p:nvPr/>
        </p:nvPicPr>
        <p:blipFill>
          <a:blip r:embed="rId1"/>
          <a:srcRect l="0" t="0" r="58112" b="11404"/>
          <a:stretch/>
        </p:blipFill>
        <p:spPr>
          <a:xfrm>
            <a:off x="6130080" y="1200240"/>
            <a:ext cx="2556000" cy="3802680"/>
          </a:xfrm>
          <a:prstGeom prst="rect">
            <a:avLst/>
          </a:prstGeom>
          <a:ln>
            <a:noFill/>
          </a:ln>
        </p:spPr>
      </p:pic>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CustomShape 1"/>
          <p:cNvSpPr/>
          <p:nvPr/>
        </p:nvSpPr>
        <p:spPr>
          <a:xfrm>
            <a:off x="457200" y="1200240"/>
            <a:ext cx="8228880" cy="3724920"/>
          </a:xfrm>
          <a:prstGeom prst="rect">
            <a:avLst/>
          </a:prstGeom>
          <a:noFill/>
          <a:ln>
            <a:noFill/>
          </a:ln>
        </p:spPr>
        <p:style>
          <a:lnRef idx="0"/>
          <a:fillRef idx="0"/>
          <a:effectRef idx="0"/>
          <a:fontRef idx="minor"/>
        </p:style>
      </p:sp>
      <p:pic>
        <p:nvPicPr>
          <p:cNvPr id="736" name="Picture 4"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CustomShape 1"/>
          <p:cNvSpPr/>
          <p:nvPr/>
        </p:nvSpPr>
        <p:spPr>
          <a:xfrm>
            <a:off x="457200" y="1200240"/>
            <a:ext cx="8228880" cy="3724920"/>
          </a:xfrm>
          <a:prstGeom prst="rect">
            <a:avLst/>
          </a:prstGeom>
          <a:noFill/>
          <a:ln>
            <a:noFill/>
          </a:ln>
        </p:spPr>
        <p:style>
          <a:lnRef idx="0"/>
          <a:fillRef idx="0"/>
          <a:effectRef idx="0"/>
          <a:fontRef idx="minor"/>
        </p:style>
      </p:sp>
      <p:pic>
        <p:nvPicPr>
          <p:cNvPr id="738" name="Picture 4" descr=""/>
          <p:cNvPicPr/>
          <p:nvPr/>
        </p:nvPicPr>
        <p:blipFill>
          <a:blip r:embed="rId1"/>
          <a:stretch/>
        </p:blipFill>
        <p:spPr>
          <a:xfrm>
            <a:off x="0" y="0"/>
            <a:ext cx="9143280" cy="5063760"/>
          </a:xfrm>
          <a:prstGeom prst="rect">
            <a:avLst/>
          </a:prstGeom>
          <a:ln>
            <a:noFill/>
          </a:ln>
        </p:spPr>
      </p:pic>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CustomShape 1"/>
          <p:cNvSpPr/>
          <p:nvPr/>
        </p:nvSpPr>
        <p:spPr>
          <a:xfrm>
            <a:off x="685800" y="1867680"/>
            <a:ext cx="7771680" cy="16480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pt-PT" sz="7200" spc="-1" strike="noStrike">
                <a:solidFill>
                  <a:srgbClr val="ffffff"/>
                </a:solidFill>
                <a:latin typeface="Arial"/>
                <a:ea typeface="Arial"/>
              </a:rPr>
              <a:t>Summary</a:t>
            </a:r>
            <a:endParaRPr b="0" lang="pt-PT" sz="72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0" name="Google Shape;300;p46" descr=""/>
          <p:cNvPicPr/>
          <p:nvPr/>
        </p:nvPicPr>
        <p:blipFill>
          <a:blip r:embed="rId1"/>
          <a:stretch/>
        </p:blipFill>
        <p:spPr>
          <a:xfrm>
            <a:off x="916920" y="0"/>
            <a:ext cx="7309440" cy="5142960"/>
          </a:xfrm>
          <a:prstGeom prst="rect">
            <a:avLst/>
          </a:prstGeom>
          <a:ln>
            <a:noFill/>
          </a:ln>
        </p:spPr>
      </p:pic>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Links</a:t>
            </a:r>
            <a:endParaRPr b="0" lang="pt-PT" sz="3600" spc="-1" strike="noStrike">
              <a:latin typeface="Arial"/>
            </a:endParaRPr>
          </a:p>
        </p:txBody>
      </p:sp>
      <p:sp>
        <p:nvSpPr>
          <p:cNvPr id="74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04200">
              <a:lnSpc>
                <a:spcPct val="100000"/>
              </a:lnSpc>
              <a:spcBef>
                <a:spcPts val="601"/>
              </a:spcBef>
              <a:buClr>
                <a:srgbClr val="000000"/>
              </a:buClr>
              <a:buFont typeface="Arial"/>
              <a:buChar char="●"/>
            </a:pPr>
            <a:r>
              <a:rPr b="1" lang="pt-PT" sz="1200" spc="-1" strike="noStrike">
                <a:solidFill>
                  <a:srgbClr val="000000"/>
                </a:solidFill>
                <a:latin typeface="Arial"/>
                <a:ea typeface="Arial"/>
              </a:rPr>
              <a:t>Free Kubernetes Courses</a:t>
            </a:r>
            <a:br/>
            <a:r>
              <a:rPr b="0" lang="pt-PT" sz="1200" spc="-1" strike="noStrike" u="sng">
                <a:solidFill>
                  <a:srgbClr val="0000ff"/>
                </a:solidFill>
                <a:uFillTx/>
                <a:latin typeface="Arial"/>
                <a:ea typeface="Arial"/>
                <a:hlinkClick r:id="rId1"/>
              </a:rPr>
              <a:t>https://www.edx.org/</a:t>
            </a:r>
            <a:r>
              <a:rPr b="0" lang="pt-PT" sz="1200" spc="-1" strike="noStrike">
                <a:solidFill>
                  <a:srgbClr val="000000"/>
                </a:solidFill>
                <a:latin typeface="Arial"/>
                <a:ea typeface="Arial"/>
              </a:rPr>
              <a:t> </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Interactive Kubernetes Tutorials</a:t>
            </a:r>
            <a:br/>
            <a:r>
              <a:rPr b="0" lang="pt-PT" sz="1200" spc="-1" strike="noStrike" u="sng">
                <a:solidFill>
                  <a:srgbClr val="0000ff"/>
                </a:solidFill>
                <a:uFillTx/>
                <a:latin typeface="Arial"/>
                <a:ea typeface="Arial"/>
                <a:hlinkClick r:id="rId2"/>
              </a:rPr>
              <a:t>https://www.katacoda.com/courses/kubernetes</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Learn Kubernetes the Hard Way</a:t>
            </a:r>
            <a:br/>
            <a:r>
              <a:rPr b="0" lang="pt-PT" sz="1200" spc="-1" strike="noStrike" u="sng">
                <a:solidFill>
                  <a:srgbClr val="0000ff"/>
                </a:solidFill>
                <a:uFillTx/>
                <a:latin typeface="Arial"/>
                <a:ea typeface="Arial"/>
                <a:hlinkClick r:id="rId3"/>
              </a:rPr>
              <a:t>https://github.com/kelseyhightower/kubernetes-the-hard-way</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Official Kubernetes Youtube Channel</a:t>
            </a:r>
            <a:br/>
            <a:r>
              <a:rPr b="0" lang="pt-PT" sz="1200" spc="-1" strike="noStrike" u="sng">
                <a:solidFill>
                  <a:srgbClr val="0000ff"/>
                </a:solidFill>
                <a:uFillTx/>
                <a:latin typeface="Arial"/>
                <a:ea typeface="Arial"/>
                <a:hlinkClick r:id="rId4"/>
              </a:rPr>
              <a:t>https://www.youtube.com/c/KubernetesCommunity</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Official CNCF Youtube Channel</a:t>
            </a:r>
            <a:br/>
            <a:r>
              <a:rPr b="0" lang="pt-PT" sz="1200" spc="-1" strike="noStrike" u="sng">
                <a:solidFill>
                  <a:srgbClr val="0000ff"/>
                </a:solidFill>
                <a:uFillTx/>
                <a:latin typeface="Arial"/>
                <a:ea typeface="Arial"/>
                <a:hlinkClick r:id="rId5"/>
              </a:rPr>
              <a:t>https://www.youtube.com/c/cloudnativefdn</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Track to becoming a CKA/CKAD (Certified Kubernetes Administrator/Application Developer)</a:t>
            </a:r>
            <a:br/>
            <a:r>
              <a:rPr b="0" lang="pt-PT" sz="1200" spc="-1" strike="noStrike" u="sng">
                <a:solidFill>
                  <a:srgbClr val="0000ff"/>
                </a:solidFill>
                <a:uFillTx/>
                <a:latin typeface="Arial"/>
                <a:ea typeface="Arial"/>
                <a:hlinkClick r:id="rId6"/>
              </a:rPr>
              <a:t>https://www.cncf.io/certification/expert/</a:t>
            </a:r>
            <a:endParaRPr b="0" lang="pt-PT" sz="1200" spc="-1" strike="noStrike">
              <a:latin typeface="Arial"/>
            </a:endParaRPr>
          </a:p>
          <a:p>
            <a:pPr marL="457200" indent="-304200">
              <a:lnSpc>
                <a:spcPct val="100000"/>
              </a:lnSpc>
              <a:spcBef>
                <a:spcPts val="1001"/>
              </a:spcBef>
              <a:buClr>
                <a:srgbClr val="000000"/>
              </a:buClr>
              <a:buFont typeface="Arial"/>
              <a:buChar char="●"/>
            </a:pPr>
            <a:r>
              <a:rPr b="1" lang="pt-PT" sz="1200" spc="-1" strike="noStrike">
                <a:solidFill>
                  <a:srgbClr val="000000"/>
                </a:solidFill>
                <a:latin typeface="Arial"/>
                <a:ea typeface="Arial"/>
              </a:rPr>
              <a:t>Awesome Kubernetes</a:t>
            </a:r>
            <a:br/>
            <a:r>
              <a:rPr b="0" lang="pt-PT" sz="1200" spc="-1" strike="noStrike" u="sng">
                <a:solidFill>
                  <a:srgbClr val="0000ff"/>
                </a:solidFill>
                <a:uFillTx/>
                <a:latin typeface="Arial"/>
                <a:ea typeface="Arial"/>
                <a:hlinkClick r:id="rId7"/>
              </a:rPr>
              <a:t>https://www.gitbook.com/book/ramitsurana/awesome-kubernetes/details</a:t>
            </a:r>
            <a:endParaRPr b="0" lang="pt-PT" sz="1200" spc="-1" strike="noStrike">
              <a:latin typeface="Arial"/>
            </a:endParaRPr>
          </a:p>
          <a:p>
            <a:pPr>
              <a:lnSpc>
                <a:spcPct val="100000"/>
              </a:lnSpc>
              <a:spcBef>
                <a:spcPts val="1001"/>
              </a:spcBef>
              <a:spcAft>
                <a:spcPts val="1001"/>
              </a:spcAft>
            </a:pPr>
            <a:endParaRPr b="0" lang="pt-PT" sz="1200" spc="-1" strike="noStrike">
              <a:latin typeface="Arial"/>
            </a:endParaRPr>
          </a:p>
        </p:txBody>
      </p:sp>
      <p:pic>
        <p:nvPicPr>
          <p:cNvPr id="743" name="Google Shape;1426;p190" descr=""/>
          <p:cNvPicPr/>
          <p:nvPr/>
        </p:nvPicPr>
        <p:blipFill>
          <a:blip r:embed="rId8"/>
          <a:stretch/>
        </p:blipFill>
        <p:spPr>
          <a:xfrm>
            <a:off x="5900040" y="1586160"/>
            <a:ext cx="2747520" cy="1373400"/>
          </a:xfrm>
          <a:prstGeom prst="rect">
            <a:avLst/>
          </a:prstGeom>
          <a:ln>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CustomShape 1"/>
          <p:cNvSpPr/>
          <p:nvPr/>
        </p:nvSpPr>
        <p:spPr>
          <a:xfrm>
            <a:off x="685800" y="1867680"/>
            <a:ext cx="7771680" cy="164808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pt-PT" sz="7200" spc="-1" strike="noStrike">
                <a:solidFill>
                  <a:srgbClr val="ffffff"/>
                </a:solidFill>
                <a:latin typeface="Arial"/>
                <a:ea typeface="Arial"/>
              </a:rPr>
              <a:t>Questions?</a:t>
            </a:r>
            <a:endParaRPr b="0" lang="pt-PT" sz="7200" spc="-1" strike="noStrike">
              <a:latin typeface="Arial"/>
            </a:endParaRPr>
          </a:p>
        </p:txBody>
      </p:sp>
      <p:sp>
        <p:nvSpPr>
          <p:cNvPr id="745" name="CustomShape 2"/>
          <p:cNvSpPr/>
          <p:nvPr/>
        </p:nvSpPr>
        <p:spPr>
          <a:xfrm>
            <a:off x="12240" y="4343400"/>
            <a:ext cx="7610400" cy="7293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pt-PT" sz="1400" spc="-1" strike="noStrike">
                <a:solidFill>
                  <a:srgbClr val="000000"/>
                </a:solidFill>
                <a:latin typeface="Arial"/>
                <a:ea typeface="Arial"/>
              </a:rPr>
              <a:t>- by Joe Beda (Gluecon 2017)</a:t>
            </a:r>
            <a:endParaRPr b="0" lang="pt-PT" sz="1400" spc="-1" strike="noStrike">
              <a:latin typeface="Arial"/>
            </a:endParaRPr>
          </a:p>
          <a:p>
            <a:pPr>
              <a:lnSpc>
                <a:spcPct val="100000"/>
              </a:lnSpc>
            </a:pPr>
            <a:r>
              <a:rPr b="0" lang="pt-PT" sz="1400" spc="-1" strike="noStrike">
                <a:solidFill>
                  <a:srgbClr val="000000"/>
                </a:solidFill>
                <a:latin typeface="Arial"/>
                <a:ea typeface="Arial"/>
              </a:rPr>
              <a:t>This presentation is licensed under a Creative Commons Attribution 4.0 International License. </a:t>
            </a:r>
            <a:endParaRPr b="0" lang="pt-PT" sz="1400" spc="-1" strike="noStrike">
              <a:latin typeface="Arial"/>
            </a:endParaRPr>
          </a:p>
          <a:p>
            <a:pPr>
              <a:lnSpc>
                <a:spcPct val="100000"/>
              </a:lnSpc>
            </a:pPr>
            <a:r>
              <a:rPr b="0" lang="pt-PT" sz="1400" spc="-1" strike="noStrike">
                <a:solidFill>
                  <a:srgbClr val="000000"/>
                </a:solidFill>
                <a:latin typeface="Arial"/>
                <a:ea typeface="Arial"/>
              </a:rPr>
              <a:t>See https://creativecommons.org/licenses/by/4.0/ for more details.</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kube-apiserver</a:t>
            </a:r>
            <a:endParaRPr b="0" lang="pt-PT" sz="3600" spc="-1" strike="noStrike">
              <a:latin typeface="Arial"/>
            </a:endParaRPr>
          </a:p>
        </p:txBody>
      </p:sp>
      <p:sp>
        <p:nvSpPr>
          <p:cNvPr id="32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Provides a forward facing </a:t>
            </a:r>
            <a:r>
              <a:rPr b="1" lang="pt-PT" sz="2400" spc="-1" strike="noStrike">
                <a:solidFill>
                  <a:srgbClr val="000000"/>
                </a:solidFill>
                <a:latin typeface="Arial"/>
                <a:ea typeface="Arial"/>
              </a:rPr>
              <a:t>REST interface</a:t>
            </a:r>
            <a:r>
              <a:rPr b="0" lang="pt-PT" sz="2400" spc="-1" strike="noStrike">
                <a:solidFill>
                  <a:srgbClr val="000000"/>
                </a:solidFill>
                <a:latin typeface="Arial"/>
                <a:ea typeface="Arial"/>
              </a:rPr>
              <a:t> into the kubernetes control plane and datastore.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All clients and other applications interact with kubernetes </a:t>
            </a:r>
            <a:r>
              <a:rPr b="1" lang="pt-PT" sz="2400" spc="-1" strike="noStrike">
                <a:solidFill>
                  <a:srgbClr val="000000"/>
                </a:solidFill>
                <a:latin typeface="Arial"/>
                <a:ea typeface="Arial"/>
              </a:rPr>
              <a:t>strictly</a:t>
            </a:r>
            <a:r>
              <a:rPr b="0" lang="pt-PT" sz="2400" spc="-1" strike="noStrike">
                <a:solidFill>
                  <a:srgbClr val="000000"/>
                </a:solidFill>
                <a:latin typeface="Arial"/>
                <a:ea typeface="Arial"/>
              </a:rPr>
              <a:t> through the API Server.</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Acts as the </a:t>
            </a:r>
            <a:r>
              <a:rPr b="1" lang="pt-PT" sz="2400" spc="-1" strike="noStrike">
                <a:solidFill>
                  <a:srgbClr val="000000"/>
                </a:solidFill>
                <a:latin typeface="Arial"/>
                <a:ea typeface="Arial"/>
              </a:rPr>
              <a:t>gatekeeper to the cluster</a:t>
            </a:r>
            <a:r>
              <a:rPr b="0" lang="pt-PT" sz="2400" spc="-1" strike="noStrike">
                <a:solidFill>
                  <a:srgbClr val="000000"/>
                </a:solidFill>
                <a:latin typeface="Arial"/>
                <a:ea typeface="Arial"/>
              </a:rPr>
              <a:t> by handling authentication and authorization, request validation, mutation, and admission control in addition to being the front-end to the backing datastore.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etcd</a:t>
            </a:r>
            <a:endParaRPr b="0" lang="pt-PT" sz="3600" spc="-1" strike="noStrike">
              <a:latin typeface="Arial"/>
            </a:endParaRPr>
          </a:p>
        </p:txBody>
      </p:sp>
      <p:sp>
        <p:nvSpPr>
          <p:cNvPr id="32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etcd acts as the cluster </a:t>
            </a:r>
            <a:r>
              <a:rPr b="1" lang="pt-PT" sz="2400" spc="-1" strike="noStrike">
                <a:solidFill>
                  <a:srgbClr val="000000"/>
                </a:solidFill>
                <a:latin typeface="Arial"/>
                <a:ea typeface="Arial"/>
              </a:rPr>
              <a:t>datastore</a:t>
            </a:r>
            <a:r>
              <a:rPr b="0" lang="pt-PT" sz="2400" spc="-1" strike="noStrike">
                <a:solidFill>
                  <a:srgbClr val="000000"/>
                </a:solidFill>
                <a:latin typeface="Arial"/>
                <a:ea typeface="Arial"/>
              </a:rPr>
              <a: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Purpose in relation to Kubernetes is to provide a strong, consistent and highly available </a:t>
            </a:r>
            <a:r>
              <a:rPr b="1" lang="pt-PT" sz="2400" spc="-1" strike="noStrike">
                <a:solidFill>
                  <a:srgbClr val="000000"/>
                </a:solidFill>
                <a:latin typeface="Arial"/>
                <a:ea typeface="Arial"/>
              </a:rPr>
              <a:t>key-value store</a:t>
            </a:r>
            <a:r>
              <a:rPr b="0" lang="pt-PT" sz="2400" spc="-1" strike="noStrike">
                <a:solidFill>
                  <a:srgbClr val="000000"/>
                </a:solidFill>
                <a:latin typeface="Arial"/>
                <a:ea typeface="Arial"/>
              </a:rPr>
              <a:t> for persisting cluster state.</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Stores objects and config information. </a:t>
            </a:r>
            <a:endParaRPr b="0" lang="pt-PT" sz="2400" spc="-1" strike="noStrike">
              <a:latin typeface="Arial"/>
            </a:endParaRPr>
          </a:p>
        </p:txBody>
      </p:sp>
      <p:pic>
        <p:nvPicPr>
          <p:cNvPr id="327" name="Google Shape;244;p37" descr=""/>
          <p:cNvPicPr/>
          <p:nvPr/>
        </p:nvPicPr>
        <p:blipFill>
          <a:blip r:embed="rId1"/>
          <a:stretch/>
        </p:blipFill>
        <p:spPr>
          <a:xfrm>
            <a:off x="5399640" y="3509640"/>
            <a:ext cx="2620800" cy="9356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kube-controller-manager</a:t>
            </a:r>
            <a:endParaRPr b="0" lang="pt-PT" sz="3600" spc="-1" strike="noStrike">
              <a:latin typeface="Arial"/>
            </a:endParaRPr>
          </a:p>
        </p:txBody>
      </p:sp>
      <p:sp>
        <p:nvSpPr>
          <p:cNvPr id="329"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1001"/>
              </a:spcBef>
              <a:buClr>
                <a:srgbClr val="000000"/>
              </a:buClr>
              <a:buFont typeface="Arial"/>
              <a:buChar char="●"/>
            </a:pPr>
            <a:r>
              <a:rPr b="0" lang="pt-PT" sz="3000" spc="-1" strike="noStrike">
                <a:solidFill>
                  <a:srgbClr val="000000"/>
                </a:solidFill>
                <a:latin typeface="Arial"/>
                <a:ea typeface="Arial"/>
              </a:rPr>
              <a:t>Monitors the cluster state via the apiserver and </a:t>
            </a:r>
            <a:r>
              <a:rPr b="1" lang="pt-PT" sz="3000" spc="-1" strike="noStrike">
                <a:solidFill>
                  <a:srgbClr val="000000"/>
                </a:solidFill>
                <a:latin typeface="Arial"/>
                <a:ea typeface="Arial"/>
              </a:rPr>
              <a:t>steers the cluster towards the desired state</a:t>
            </a:r>
            <a:r>
              <a:rPr b="0" lang="pt-PT" sz="3000" spc="-1" strike="noStrike">
                <a:solidFill>
                  <a:srgbClr val="000000"/>
                </a:solidFill>
                <a:latin typeface="Arial"/>
                <a:ea typeface="Arial"/>
              </a:rPr>
              <a:t>. </a:t>
            </a:r>
            <a:endParaRPr b="0" lang="pt-PT" sz="3000" spc="-1" strike="noStrike">
              <a:latin typeface="Arial"/>
            </a:endParaRPr>
          </a:p>
          <a:p>
            <a:pPr marL="457200" indent="-418320">
              <a:lnSpc>
                <a:spcPct val="100000"/>
              </a:lnSpc>
              <a:spcBef>
                <a:spcPts val="601"/>
              </a:spcBef>
              <a:buClr>
                <a:srgbClr val="000000"/>
              </a:buClr>
              <a:buFont typeface="Arial"/>
              <a:buChar char="●"/>
            </a:pPr>
            <a:r>
              <a:rPr b="1" lang="pt-PT" sz="1600" spc="-1" strike="noStrike">
                <a:solidFill>
                  <a:srgbClr val="000000"/>
                </a:solidFill>
                <a:latin typeface="Arial"/>
                <a:ea typeface="Arial"/>
              </a:rPr>
              <a:t>Node Controller</a:t>
            </a:r>
            <a:r>
              <a:rPr b="0" lang="pt-PT" sz="1600" spc="-1" strike="noStrike">
                <a:solidFill>
                  <a:srgbClr val="000000"/>
                </a:solidFill>
                <a:latin typeface="Arial"/>
                <a:ea typeface="Arial"/>
              </a:rPr>
              <a:t>: Responsible for noticing and responding when nodes go down.</a:t>
            </a:r>
            <a:endParaRPr b="0" lang="pt-PT" sz="1600" spc="-1" strike="noStrike">
              <a:latin typeface="Arial"/>
            </a:endParaRPr>
          </a:p>
          <a:p>
            <a:pPr marL="457200" indent="-418320">
              <a:lnSpc>
                <a:spcPct val="100000"/>
              </a:lnSpc>
              <a:spcBef>
                <a:spcPts val="601"/>
              </a:spcBef>
              <a:buClr>
                <a:srgbClr val="000000"/>
              </a:buClr>
              <a:buFont typeface="Arial"/>
              <a:buChar char="●"/>
            </a:pPr>
            <a:r>
              <a:rPr b="1" lang="pt-PT" sz="1600" spc="-1" strike="noStrike">
                <a:solidFill>
                  <a:srgbClr val="000000"/>
                </a:solidFill>
                <a:latin typeface="Arial"/>
                <a:ea typeface="Arial"/>
              </a:rPr>
              <a:t>Replication Controller</a:t>
            </a:r>
            <a:r>
              <a:rPr b="0" lang="pt-PT" sz="1600" spc="-1" strike="noStrike">
                <a:solidFill>
                  <a:srgbClr val="000000"/>
                </a:solidFill>
                <a:latin typeface="Arial"/>
                <a:ea typeface="Arial"/>
              </a:rPr>
              <a:t>: Responsible for maintaining the correct number of pods for every replication controller object in the system.</a:t>
            </a:r>
            <a:endParaRPr b="0" lang="pt-PT" sz="1600" spc="-1" strike="noStrike">
              <a:latin typeface="Arial"/>
            </a:endParaRPr>
          </a:p>
          <a:p>
            <a:pPr marL="457200" indent="-418320">
              <a:lnSpc>
                <a:spcPct val="100000"/>
              </a:lnSpc>
              <a:spcBef>
                <a:spcPts val="601"/>
              </a:spcBef>
              <a:buClr>
                <a:srgbClr val="000000"/>
              </a:buClr>
              <a:buFont typeface="Arial"/>
              <a:buChar char="●"/>
            </a:pPr>
            <a:r>
              <a:rPr b="1" lang="pt-PT" sz="1600" spc="-1" strike="noStrike">
                <a:solidFill>
                  <a:srgbClr val="000000"/>
                </a:solidFill>
                <a:latin typeface="Arial"/>
                <a:ea typeface="Arial"/>
              </a:rPr>
              <a:t>Endpoints Controller</a:t>
            </a:r>
            <a:r>
              <a:rPr b="0" lang="pt-PT" sz="1600" spc="-1" strike="noStrike">
                <a:solidFill>
                  <a:srgbClr val="000000"/>
                </a:solidFill>
                <a:latin typeface="Arial"/>
                <a:ea typeface="Arial"/>
              </a:rPr>
              <a:t>: Populates the Endpoints object (that is, joins Services &amp; Pods).</a:t>
            </a:r>
            <a:endParaRPr b="0" lang="pt-PT" sz="1600" spc="-1" strike="noStrike">
              <a:latin typeface="Arial"/>
            </a:endParaRPr>
          </a:p>
          <a:p>
            <a:pPr marL="457200" indent="-418320">
              <a:lnSpc>
                <a:spcPct val="100000"/>
              </a:lnSpc>
              <a:spcBef>
                <a:spcPts val="601"/>
              </a:spcBef>
              <a:buClr>
                <a:srgbClr val="000000"/>
              </a:buClr>
              <a:buFont typeface="Arial"/>
              <a:buChar char="●"/>
            </a:pPr>
            <a:r>
              <a:rPr b="1" lang="pt-PT" sz="1600" spc="-1" strike="noStrike">
                <a:solidFill>
                  <a:srgbClr val="000000"/>
                </a:solidFill>
                <a:latin typeface="Arial"/>
                <a:ea typeface="Arial"/>
              </a:rPr>
              <a:t>Service Account &amp; Token Controllers</a:t>
            </a:r>
            <a:r>
              <a:rPr b="0" lang="pt-PT" sz="1600" spc="-1" strike="noStrike">
                <a:solidFill>
                  <a:srgbClr val="000000"/>
                </a:solidFill>
                <a:latin typeface="Arial"/>
                <a:ea typeface="Arial"/>
              </a:rPr>
              <a:t>: Create default accounts and API access tokens for new namespaces.</a:t>
            </a:r>
            <a:br/>
            <a:r>
              <a:rPr b="0" lang="pt-PT" sz="2400" spc="-1" strike="noStrike">
                <a:solidFill>
                  <a:srgbClr val="000000"/>
                </a:solidFill>
                <a:latin typeface="Arial"/>
                <a:ea typeface="Arial"/>
              </a:rPr>
              <a:t> </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kube-scheduler</a:t>
            </a:r>
            <a:endParaRPr b="0" lang="pt-PT" sz="3600" spc="-1" strike="noStrike">
              <a:latin typeface="Arial"/>
            </a:endParaRPr>
          </a:p>
        </p:txBody>
      </p:sp>
      <p:sp>
        <p:nvSpPr>
          <p:cNvPr id="33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0" lang="pt-PT" sz="2400" spc="-1" strike="noStrike">
                <a:solidFill>
                  <a:srgbClr val="000000"/>
                </a:solidFill>
                <a:latin typeface="Arial"/>
                <a:ea typeface="Arial"/>
              </a:rPr>
              <a:t>Component on the master that </a:t>
            </a:r>
            <a:r>
              <a:rPr b="1" lang="pt-PT" sz="2400" spc="-1" strike="noStrike">
                <a:solidFill>
                  <a:srgbClr val="000000"/>
                </a:solidFill>
                <a:latin typeface="Arial"/>
                <a:ea typeface="Arial"/>
              </a:rPr>
              <a:t>watches newly created pods that have no node assigned</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selects a node</a:t>
            </a:r>
            <a:r>
              <a:rPr b="0" lang="pt-PT" sz="2400" spc="-1" strike="noStrike">
                <a:solidFill>
                  <a:srgbClr val="000000"/>
                </a:solidFill>
                <a:latin typeface="Arial"/>
                <a:ea typeface="Arial"/>
              </a:rPr>
              <a:t> for them to run on.</a:t>
            </a:r>
            <a:br/>
            <a:r>
              <a:rPr b="0" lang="pt-PT" sz="2400" spc="-1" strike="noStrike">
                <a:solidFill>
                  <a:srgbClr val="000000"/>
                </a:solidFill>
                <a:latin typeface="Arial"/>
                <a:ea typeface="Arial"/>
              </a:rPr>
              <a:t> </a:t>
            </a:r>
            <a:endParaRPr b="0" lang="pt-PT" sz="2400" spc="-1" strike="noStrike">
              <a:latin typeface="Arial"/>
            </a:endParaRPr>
          </a:p>
          <a:p>
            <a:pPr marL="457200" indent="-418320">
              <a:lnSpc>
                <a:spcPct val="100000"/>
              </a:lnSpc>
              <a:spcBef>
                <a:spcPts val="601"/>
              </a:spcBef>
              <a:buClr>
                <a:srgbClr val="000000"/>
              </a:buClr>
              <a:buFont typeface="Arial"/>
              <a:buChar char="●"/>
            </a:pPr>
            <a:r>
              <a:rPr b="1" lang="pt-PT" sz="2400" spc="-1" strike="noStrike">
                <a:solidFill>
                  <a:srgbClr val="000000"/>
                </a:solidFill>
                <a:latin typeface="Arial"/>
                <a:ea typeface="Arial"/>
              </a:rPr>
              <a:t>Factors taken into account for scheduling</a:t>
            </a:r>
            <a:r>
              <a:rPr b="0" lang="pt-PT" sz="2400" spc="-1" strike="noStrike">
                <a:solidFill>
                  <a:srgbClr val="000000"/>
                </a:solidFill>
                <a:latin typeface="Arial"/>
                <a:ea typeface="Arial"/>
              </a:rPr>
              <a:t> decisions include individual and collective </a:t>
            </a:r>
            <a:r>
              <a:rPr b="1" lang="pt-PT" sz="2400" spc="-1" strike="noStrike">
                <a:solidFill>
                  <a:srgbClr val="000000"/>
                </a:solidFill>
                <a:latin typeface="Arial"/>
                <a:ea typeface="Arial"/>
              </a:rPr>
              <a:t>resource requirements</a:t>
            </a:r>
            <a:r>
              <a:rPr b="0" lang="pt-PT" sz="2400" spc="-1" strike="noStrike">
                <a:solidFill>
                  <a:srgbClr val="000000"/>
                </a:solidFill>
                <a:latin typeface="Arial"/>
                <a:ea typeface="Arial"/>
              </a:rPr>
              <a:t>, hardware/software/policy constraints, </a:t>
            </a:r>
            <a:r>
              <a:rPr b="1" lang="pt-PT" sz="2400" spc="-1" strike="noStrike">
                <a:solidFill>
                  <a:srgbClr val="000000"/>
                </a:solidFill>
                <a:latin typeface="Arial"/>
                <a:ea typeface="Arial"/>
              </a:rPr>
              <a:t>affinity and anti-affinity</a:t>
            </a:r>
            <a:r>
              <a:rPr b="0" lang="pt-PT" sz="2400" spc="-1" strike="noStrike">
                <a:solidFill>
                  <a:srgbClr val="000000"/>
                </a:solidFill>
                <a:latin typeface="Arial"/>
                <a:ea typeface="Arial"/>
              </a:rPr>
              <a:t> specifications, </a:t>
            </a:r>
            <a:r>
              <a:rPr b="1" lang="pt-PT" sz="2400" spc="-1" strike="noStrike">
                <a:solidFill>
                  <a:srgbClr val="000000"/>
                </a:solidFill>
                <a:latin typeface="Arial"/>
                <a:ea typeface="Arial"/>
              </a:rPr>
              <a:t>data locality</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inter-workload interference</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deadlines</a:t>
            </a:r>
            <a:r>
              <a:rPr b="0" lang="pt-PT" sz="2400" spc="-1" strike="noStrike">
                <a:solidFill>
                  <a:srgbClr val="000000"/>
                </a:solidFill>
                <a:latin typeface="Arial"/>
                <a:ea typeface="Arial"/>
              </a:rPr>
              <a:t>.</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cloud-controller-manager</a:t>
            </a:r>
            <a:endParaRPr b="0" lang="pt-PT" sz="3600" spc="-1" strike="noStrike">
              <a:latin typeface="Arial"/>
            </a:endParaRPr>
          </a:p>
        </p:txBody>
      </p:sp>
      <p:sp>
        <p:nvSpPr>
          <p:cNvPr id="333"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1" lang="pt-PT" sz="2000" spc="-1" strike="noStrike">
                <a:solidFill>
                  <a:srgbClr val="000000"/>
                </a:solidFill>
                <a:latin typeface="Arial"/>
                <a:ea typeface="Arial"/>
              </a:rPr>
              <a:t>Node Controller</a:t>
            </a:r>
            <a:r>
              <a:rPr b="0" lang="pt-PT" sz="2000" spc="-1" strike="noStrike">
                <a:solidFill>
                  <a:srgbClr val="000000"/>
                </a:solidFill>
                <a:latin typeface="Arial"/>
                <a:ea typeface="Arial"/>
              </a:rPr>
              <a:t>: For checking the cloud provider to determine if a node has been deleted in the cloud after it stops responding</a:t>
            </a:r>
            <a:endParaRPr b="0" lang="pt-PT" sz="2000" spc="-1" strike="noStrike">
              <a:latin typeface="Arial"/>
            </a:endParaRPr>
          </a:p>
          <a:p>
            <a:pPr marL="457200" indent="-418320">
              <a:lnSpc>
                <a:spcPct val="100000"/>
              </a:lnSpc>
              <a:spcBef>
                <a:spcPts val="601"/>
              </a:spcBef>
              <a:buClr>
                <a:srgbClr val="000000"/>
              </a:buClr>
              <a:buFont typeface="Arial"/>
              <a:buChar char="●"/>
            </a:pPr>
            <a:r>
              <a:rPr b="1" lang="pt-PT" sz="2000" spc="-1" strike="noStrike">
                <a:solidFill>
                  <a:srgbClr val="000000"/>
                </a:solidFill>
                <a:latin typeface="Arial"/>
                <a:ea typeface="Arial"/>
              </a:rPr>
              <a:t>Route Controller</a:t>
            </a:r>
            <a:r>
              <a:rPr b="0" lang="pt-PT" sz="2000" spc="-1" strike="noStrike">
                <a:solidFill>
                  <a:srgbClr val="000000"/>
                </a:solidFill>
                <a:latin typeface="Arial"/>
                <a:ea typeface="Arial"/>
              </a:rPr>
              <a:t>: For setting up routes in the underlying cloud infrastructure</a:t>
            </a:r>
            <a:endParaRPr b="0" lang="pt-PT" sz="2000" spc="-1" strike="noStrike">
              <a:latin typeface="Arial"/>
            </a:endParaRPr>
          </a:p>
          <a:p>
            <a:pPr marL="457200" indent="-418320">
              <a:lnSpc>
                <a:spcPct val="100000"/>
              </a:lnSpc>
              <a:spcBef>
                <a:spcPts val="601"/>
              </a:spcBef>
              <a:buClr>
                <a:srgbClr val="000000"/>
              </a:buClr>
              <a:buFont typeface="Arial"/>
              <a:buChar char="●"/>
            </a:pPr>
            <a:r>
              <a:rPr b="1" lang="pt-PT" sz="2000" spc="-1" strike="noStrike">
                <a:solidFill>
                  <a:srgbClr val="000000"/>
                </a:solidFill>
                <a:latin typeface="Arial"/>
                <a:ea typeface="Arial"/>
              </a:rPr>
              <a:t>Service Controller</a:t>
            </a:r>
            <a:r>
              <a:rPr b="0" lang="pt-PT" sz="2000" spc="-1" strike="noStrike">
                <a:solidFill>
                  <a:srgbClr val="000000"/>
                </a:solidFill>
                <a:latin typeface="Arial"/>
                <a:ea typeface="Arial"/>
              </a:rPr>
              <a:t>: For creating, updating and deleting cloud provider load balancers</a:t>
            </a:r>
            <a:endParaRPr b="0" lang="pt-PT" sz="2000" spc="-1" strike="noStrike">
              <a:latin typeface="Arial"/>
            </a:endParaRPr>
          </a:p>
          <a:p>
            <a:pPr marL="457200" indent="-418320">
              <a:lnSpc>
                <a:spcPct val="100000"/>
              </a:lnSpc>
              <a:spcBef>
                <a:spcPts val="601"/>
              </a:spcBef>
              <a:buClr>
                <a:srgbClr val="000000"/>
              </a:buClr>
              <a:buFont typeface="Arial"/>
              <a:buChar char="●"/>
            </a:pPr>
            <a:r>
              <a:rPr b="1" lang="pt-PT" sz="2000" spc="-1" strike="noStrike">
                <a:solidFill>
                  <a:srgbClr val="000000"/>
                </a:solidFill>
                <a:latin typeface="Arial"/>
                <a:ea typeface="Arial"/>
              </a:rPr>
              <a:t>Volume Controller</a:t>
            </a:r>
            <a:r>
              <a:rPr b="0" lang="pt-PT" sz="2000" spc="-1" strike="noStrike">
                <a:solidFill>
                  <a:srgbClr val="000000"/>
                </a:solidFill>
                <a:latin typeface="Arial"/>
                <a:ea typeface="Arial"/>
              </a:rPr>
              <a:t>: For creating, attaching, and mounting volumes, and interacting with the cloud provider to orchestrate volumes</a:t>
            </a:r>
            <a:br/>
            <a:r>
              <a:rPr b="0" lang="pt-PT" sz="2000" spc="-1" strike="noStrike">
                <a:solidFill>
                  <a:srgbClr val="000000"/>
                </a:solidFill>
                <a:latin typeface="Arial"/>
                <a:ea typeface="Arial"/>
              </a:rPr>
              <a:t> </a:t>
            </a:r>
            <a:endParaRPr b="0" lang="pt-PT" sz="20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latin typeface="Arial"/>
            </a:endParaRPr>
          </a:p>
        </p:txBody>
      </p:sp>
      <p:sp>
        <p:nvSpPr>
          <p:cNvPr id="335"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Node</a:t>
            </a:r>
            <a:br/>
            <a:r>
              <a:rPr b="1" lang="pt-PT" sz="3600" spc="-1" strike="noStrike">
                <a:solidFill>
                  <a:srgbClr val="ffffff"/>
                </a:solidFill>
                <a:latin typeface="Arial"/>
                <a:ea typeface="Arial"/>
              </a:rPr>
              <a:t>Components</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CustomShape 1"/>
          <p:cNvSpPr/>
          <p:nvPr/>
        </p:nvSpPr>
        <p:spPr>
          <a:xfrm>
            <a:off x="685800" y="1867680"/>
            <a:ext cx="7771680" cy="164808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7200" spc="-1" strike="noStrike">
                <a:solidFill>
                  <a:srgbClr val="ffffff"/>
                </a:solidFill>
                <a:latin typeface="Arial"/>
                <a:ea typeface="Arial"/>
              </a:rPr>
              <a:t>Kubernetes </a:t>
            </a:r>
            <a:endParaRPr b="0" lang="pt-PT" sz="7200" spc="-1" strike="noStrike">
              <a:latin typeface="Arial"/>
            </a:endParaRPr>
          </a:p>
        </p:txBody>
      </p:sp>
      <p:sp>
        <p:nvSpPr>
          <p:cNvPr id="294" name="CustomShape 2"/>
          <p:cNvSpPr/>
          <p:nvPr/>
        </p:nvSpPr>
        <p:spPr>
          <a:xfrm>
            <a:off x="685800" y="3627000"/>
            <a:ext cx="7771680" cy="7736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3000" spc="-1" strike="noStrike">
                <a:solidFill>
                  <a:srgbClr val="2388db"/>
                </a:solidFill>
                <a:latin typeface="Arial"/>
                <a:ea typeface="Arial"/>
              </a:rPr>
              <a:t>An Introduction</a:t>
            </a:r>
            <a:endParaRPr b="0" lang="pt-PT" sz="3000" spc="-1" strike="noStrike">
              <a:latin typeface="Arial"/>
            </a:endParaRPr>
          </a:p>
        </p:txBody>
      </p:sp>
      <p:pic>
        <p:nvPicPr>
          <p:cNvPr id="295" name="Google Shape;56;p10" descr=""/>
          <p:cNvPicPr/>
          <p:nvPr/>
        </p:nvPicPr>
        <p:blipFill>
          <a:blip r:embed="rId1"/>
          <a:stretch/>
        </p:blipFill>
        <p:spPr>
          <a:xfrm>
            <a:off x="6546240" y="2199600"/>
            <a:ext cx="2041200" cy="2041200"/>
          </a:xfrm>
          <a:prstGeom prst="rect">
            <a:avLst/>
          </a:prstGeom>
          <a:ln>
            <a:noFill/>
          </a:ln>
        </p:spPr>
      </p:pic>
      <p:sp>
        <p:nvSpPr>
          <p:cNvPr id="296" name="CustomShape 3"/>
          <p:cNvSpPr/>
          <p:nvPr/>
        </p:nvSpPr>
        <p:spPr>
          <a:xfrm>
            <a:off x="7102080" y="4785840"/>
            <a:ext cx="2041560" cy="357120"/>
          </a:xfrm>
          <a:prstGeom prst="rect">
            <a:avLst/>
          </a:prstGeom>
          <a:noFill/>
          <a:ln>
            <a:noFill/>
          </a:ln>
        </p:spPr>
        <p:style>
          <a:lnRef idx="0"/>
          <a:fillRef idx="0"/>
          <a:effectRef idx="0"/>
          <a:fontRef idx="minor"/>
        </p:style>
        <p:txBody>
          <a:bodyPr lIns="90000" rIns="90000" tIns="91440" bIns="91440">
            <a:noAutofit/>
          </a:bodyPr>
          <a:p>
            <a:pPr algn="r">
              <a:lnSpc>
                <a:spcPct val="100000"/>
              </a:lnSpc>
            </a:pPr>
            <a:r>
              <a:rPr b="0" lang="pt-PT" sz="1200" spc="-1" strike="noStrike">
                <a:solidFill>
                  <a:srgbClr val="000000"/>
                </a:solidFill>
                <a:latin typeface="Arial"/>
                <a:ea typeface="Arial"/>
              </a:rPr>
              <a:t> </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Node Components</a:t>
            </a:r>
            <a:endParaRPr b="0" lang="pt-PT" sz="3600" spc="-1" strike="noStrike">
              <a:latin typeface="Arial"/>
            </a:endParaRPr>
          </a:p>
        </p:txBody>
      </p:sp>
      <p:sp>
        <p:nvSpPr>
          <p:cNvPr id="337" name="CustomShape 2"/>
          <p:cNvSpPr/>
          <p:nvPr/>
        </p:nvSpPr>
        <p:spPr>
          <a:xfrm>
            <a:off x="457200" y="1200240"/>
            <a:ext cx="579960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endParaRPr b="0" lang="pt-PT" sz="1800" spc="-1" strike="noStrike">
              <a:latin typeface="Arial"/>
            </a:endParaRPr>
          </a:p>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Kubelet</a:t>
            </a:r>
            <a:br/>
            <a:r>
              <a:rPr b="0" lang="pt-PT" sz="3000" spc="-1" strike="noStrike">
                <a:solidFill>
                  <a:srgbClr val="000000"/>
                </a:solidFill>
                <a:latin typeface="Arial"/>
                <a:ea typeface="Arial"/>
              </a:rPr>
              <a:t> </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Kube-proxy</a:t>
            </a:r>
            <a:br/>
            <a:r>
              <a:rPr b="0" lang="pt-PT" sz="3000" spc="-1" strike="noStrike">
                <a:solidFill>
                  <a:srgbClr val="000000"/>
                </a:solidFill>
                <a:latin typeface="Arial"/>
                <a:ea typeface="Arial"/>
              </a:rPr>
              <a:t> </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Container Runtime Engine</a:t>
            </a:r>
            <a:endParaRPr b="0" lang="pt-PT" sz="3000" spc="-1" strike="noStrike">
              <a:latin typeface="Arial"/>
            </a:endParaRPr>
          </a:p>
          <a:p>
            <a:pPr>
              <a:lnSpc>
                <a:spcPct val="100000"/>
              </a:lnSpc>
              <a:spcBef>
                <a:spcPts val="601"/>
              </a:spcBef>
            </a:pPr>
            <a:endParaRPr b="0" lang="pt-PT" sz="3000" spc="-1" strike="noStrike">
              <a:latin typeface="Arial"/>
            </a:endParaRPr>
          </a:p>
        </p:txBody>
      </p:sp>
      <p:pic>
        <p:nvPicPr>
          <p:cNvPr id="338" name="Google Shape;277;p42" descr=""/>
          <p:cNvPicPr/>
          <p:nvPr/>
        </p:nvPicPr>
        <p:blipFill>
          <a:blip r:embed="rId1"/>
          <a:stretch/>
        </p:blipFill>
        <p:spPr>
          <a:xfrm>
            <a:off x="6303240" y="1514880"/>
            <a:ext cx="2382840" cy="3095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kubelet</a:t>
            </a:r>
            <a:endParaRPr b="0" lang="pt-PT" sz="3600" spc="-1" strike="noStrike">
              <a:latin typeface="Arial"/>
            </a:endParaRPr>
          </a:p>
        </p:txBody>
      </p:sp>
      <p:sp>
        <p:nvSpPr>
          <p:cNvPr id="340" name="CustomShape 2"/>
          <p:cNvSpPr/>
          <p:nvPr/>
        </p:nvSpPr>
        <p:spPr>
          <a:xfrm>
            <a:off x="457200" y="1200240"/>
            <a:ext cx="861444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An </a:t>
            </a:r>
            <a:r>
              <a:rPr b="1" lang="pt-PT" sz="3000" spc="-1" strike="noStrike">
                <a:solidFill>
                  <a:srgbClr val="000000"/>
                </a:solidFill>
                <a:latin typeface="Arial"/>
                <a:ea typeface="Arial"/>
              </a:rPr>
              <a:t>agent that runs on each node</a:t>
            </a:r>
            <a:r>
              <a:rPr b="0" lang="pt-PT" sz="3000" spc="-1" strike="noStrike">
                <a:solidFill>
                  <a:srgbClr val="000000"/>
                </a:solidFill>
                <a:latin typeface="Arial"/>
                <a:ea typeface="Arial"/>
              </a:rPr>
              <a:t> in the cluster. It makes sure that containers are running in a pod.</a:t>
            </a:r>
            <a:endParaRPr b="0" lang="pt-PT" sz="3000" spc="-1" strike="noStrike">
              <a:latin typeface="Arial"/>
            </a:endParaRPr>
          </a:p>
          <a:p>
            <a:pPr marL="457200" indent="-418320">
              <a:lnSpc>
                <a:spcPct val="100000"/>
              </a:lnSpc>
              <a:spcBef>
                <a:spcPts val="601"/>
              </a:spcBef>
              <a:buClr>
                <a:srgbClr val="000000"/>
              </a:buClr>
              <a:buFont typeface="Arial"/>
              <a:buChar char="●"/>
            </a:pPr>
            <a:r>
              <a:rPr b="0" lang="pt-PT" sz="3000" spc="-1" strike="noStrike">
                <a:solidFill>
                  <a:srgbClr val="000000"/>
                </a:solidFill>
                <a:latin typeface="Arial"/>
                <a:ea typeface="Arial"/>
              </a:rPr>
              <a:t>The kubelet takes a set of PodSpecs that are provided through various mechanisms and </a:t>
            </a:r>
            <a:r>
              <a:rPr b="1" lang="pt-PT" sz="3000" spc="-1" strike="noStrike">
                <a:solidFill>
                  <a:srgbClr val="000000"/>
                </a:solidFill>
                <a:latin typeface="Arial"/>
                <a:ea typeface="Arial"/>
              </a:rPr>
              <a:t>ensures that the containers</a:t>
            </a:r>
            <a:r>
              <a:rPr b="0" lang="pt-PT" sz="3000" spc="-1" strike="noStrike">
                <a:solidFill>
                  <a:srgbClr val="000000"/>
                </a:solidFill>
                <a:latin typeface="Arial"/>
                <a:ea typeface="Arial"/>
              </a:rPr>
              <a:t> described in those PodSpecs </a:t>
            </a:r>
            <a:r>
              <a:rPr b="1" lang="pt-PT" sz="3000" spc="-1" strike="noStrike">
                <a:solidFill>
                  <a:srgbClr val="000000"/>
                </a:solidFill>
                <a:latin typeface="Arial"/>
                <a:ea typeface="Arial"/>
              </a:rPr>
              <a:t>are running and healthy</a:t>
            </a:r>
            <a:r>
              <a:rPr b="0" lang="pt-PT" sz="3000" spc="-1" strike="noStrike">
                <a:solidFill>
                  <a:srgbClr val="000000"/>
                </a:solidFill>
                <a:latin typeface="Arial"/>
                <a:ea typeface="Arial"/>
              </a:rPr>
              <a:t>.</a:t>
            </a:r>
            <a:endParaRPr b="0" lang="pt-PT" sz="3000" spc="-1" strike="noStrike">
              <a:latin typeface="Arial"/>
            </a:endParaRPr>
          </a:p>
          <a:p>
            <a:pPr>
              <a:lnSpc>
                <a:spcPct val="100000"/>
              </a:lnSpc>
              <a:spcBef>
                <a:spcPts val="601"/>
              </a:spcBef>
            </a:pPr>
            <a:endParaRPr b="0" lang="pt-PT" sz="3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kube-proxy</a:t>
            </a:r>
            <a:endParaRPr b="0" lang="pt-PT" sz="3600" spc="-1" strike="noStrike">
              <a:latin typeface="Arial"/>
            </a:endParaRPr>
          </a:p>
        </p:txBody>
      </p:sp>
      <p:sp>
        <p:nvSpPr>
          <p:cNvPr id="342" name="CustomShape 2"/>
          <p:cNvSpPr/>
          <p:nvPr/>
        </p:nvSpPr>
        <p:spPr>
          <a:xfrm>
            <a:off x="457200" y="1800000"/>
            <a:ext cx="8228880" cy="312516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1" lang="pt-PT" sz="2400" spc="-1" strike="noStrike">
                <a:solidFill>
                  <a:srgbClr val="000000"/>
                </a:solidFill>
                <a:latin typeface="Arial"/>
                <a:ea typeface="Arial"/>
              </a:rPr>
              <a:t>Manages the network rules on each node</a:t>
            </a:r>
            <a:r>
              <a:rPr b="0" lang="pt-PT" sz="2400" spc="-1" strike="noStrike">
                <a:solidFill>
                  <a:srgbClr val="000000"/>
                </a:solidFill>
                <a:latin typeface="Arial"/>
                <a:ea typeface="Arial"/>
              </a:rPr>
              <a:t>.</a:t>
            </a:r>
            <a:br/>
            <a:r>
              <a:rPr b="0" lang="pt-PT" sz="2400" spc="-1" strike="noStrike">
                <a:solidFill>
                  <a:srgbClr val="000000"/>
                </a:solidFill>
                <a:latin typeface="Arial"/>
                <a:ea typeface="Arial"/>
              </a:rPr>
              <a:t>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Performs </a:t>
            </a:r>
            <a:r>
              <a:rPr b="1" lang="pt-PT" sz="2400" spc="-1" strike="noStrike">
                <a:solidFill>
                  <a:srgbClr val="000000"/>
                </a:solidFill>
                <a:latin typeface="Arial"/>
                <a:ea typeface="Arial"/>
              </a:rPr>
              <a:t>connection forwarding</a:t>
            </a:r>
            <a:r>
              <a:rPr b="0" lang="pt-PT" sz="2400" spc="-1" strike="noStrike">
                <a:solidFill>
                  <a:srgbClr val="000000"/>
                </a:solidFill>
                <a:latin typeface="Arial"/>
                <a:ea typeface="Arial"/>
              </a:rPr>
              <a:t> or </a:t>
            </a:r>
            <a:r>
              <a:rPr b="1" lang="pt-PT" sz="2400" spc="-1" strike="noStrike">
                <a:solidFill>
                  <a:srgbClr val="000000"/>
                </a:solidFill>
                <a:latin typeface="Arial"/>
                <a:ea typeface="Arial"/>
              </a:rPr>
              <a:t>load balancing</a:t>
            </a:r>
            <a:r>
              <a:rPr b="0" lang="pt-PT" sz="2400" spc="-1" strike="noStrike">
                <a:solidFill>
                  <a:srgbClr val="000000"/>
                </a:solidFill>
                <a:latin typeface="Arial"/>
                <a:ea typeface="Arial"/>
              </a:rPr>
              <a:t> for Kubernetes cluster </a:t>
            </a:r>
            <a:r>
              <a:rPr b="1" lang="pt-PT" sz="2400" spc="-1" strike="noStrike">
                <a:solidFill>
                  <a:srgbClr val="000000"/>
                </a:solidFill>
                <a:latin typeface="Arial"/>
                <a:ea typeface="Arial"/>
              </a:rPr>
              <a:t>services</a:t>
            </a:r>
            <a:r>
              <a:rPr b="0" lang="pt-PT" sz="2400" spc="-1" strike="noStrike">
                <a:solidFill>
                  <a:srgbClr val="000000"/>
                </a:solidFill>
                <a:latin typeface="Arial"/>
                <a:ea typeface="Arial"/>
              </a:rPr>
              <a:t>.</a:t>
            </a:r>
            <a:endParaRPr b="0" lang="pt-PT" sz="2400" spc="-1" strike="noStrike">
              <a:latin typeface="Arial"/>
            </a:endParaRPr>
          </a:p>
          <a:p>
            <a:pPr>
              <a:lnSpc>
                <a:spcPct val="100000"/>
              </a:lnSpc>
              <a:spcBef>
                <a:spcPts val="6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Container Runtime Engine</a:t>
            </a:r>
            <a:endParaRPr b="0" lang="pt-PT" sz="3600" spc="-1" strike="noStrike">
              <a:latin typeface="Arial"/>
            </a:endParaRPr>
          </a:p>
        </p:txBody>
      </p:sp>
      <p:sp>
        <p:nvSpPr>
          <p:cNvPr id="34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A container runtime is a CRI (Container Runtime Interface) compatible application that </a:t>
            </a:r>
            <a:r>
              <a:rPr b="1" lang="pt-PT" sz="2400" spc="-1" strike="noStrike">
                <a:solidFill>
                  <a:srgbClr val="000000"/>
                </a:solidFill>
                <a:latin typeface="Arial"/>
                <a:ea typeface="Arial"/>
              </a:rPr>
              <a:t>executes and manages containers</a:t>
            </a:r>
            <a:r>
              <a:rPr b="0" lang="pt-PT" sz="2400" spc="-1" strike="noStrike">
                <a:solidFill>
                  <a:srgbClr val="000000"/>
                </a:solidFill>
                <a:latin typeface="Arial"/>
                <a:ea typeface="Arial"/>
              </a:rPr>
              <a:t>. </a:t>
            </a:r>
            <a:br/>
            <a:r>
              <a:rPr b="0" lang="pt-PT" sz="2400" spc="-1" strike="noStrike">
                <a:solidFill>
                  <a:srgbClr val="000000"/>
                </a:solidFill>
                <a:latin typeface="Arial"/>
                <a:ea typeface="Arial"/>
              </a:rPr>
              <a:t> </a:t>
            </a:r>
            <a:endParaRPr b="0" lang="pt-PT" sz="2400" spc="-1" strike="noStrike">
              <a:latin typeface="Arial"/>
            </a:endParaRPr>
          </a:p>
          <a:p>
            <a:pPr lvl="1" marL="914400" indent="-380160">
              <a:lnSpc>
                <a:spcPct val="100000"/>
              </a:lnSpc>
              <a:buClr>
                <a:srgbClr val="000000"/>
              </a:buClr>
              <a:buFont typeface="Arial"/>
              <a:buChar char="○"/>
            </a:pPr>
            <a:r>
              <a:rPr b="1" lang="pt-PT" sz="2400" spc="-1" strike="noStrike">
                <a:solidFill>
                  <a:srgbClr val="000000"/>
                </a:solidFill>
                <a:latin typeface="Arial"/>
                <a:ea typeface="Arial"/>
              </a:rPr>
              <a:t>Containerd</a:t>
            </a:r>
            <a:r>
              <a:rPr b="0" lang="pt-PT" sz="2400" spc="-1" strike="noStrike">
                <a:solidFill>
                  <a:srgbClr val="000000"/>
                </a:solidFill>
                <a:latin typeface="Arial"/>
                <a:ea typeface="Arial"/>
              </a:rPr>
              <a:t> (docker)</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Cri-o </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Rkt</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Kata (formerly clear and hyper)</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Virtlet (VM CRI compatible runtime)</a:t>
            </a:r>
            <a:endParaRPr b="0" lang="pt-PT" sz="2400" spc="-1" strike="noStrike">
              <a:latin typeface="Arial"/>
            </a:endParaRPr>
          </a:p>
          <a:p>
            <a:pPr>
              <a:lnSpc>
                <a:spcPct val="100000"/>
              </a:lnSpc>
              <a:spcBef>
                <a:spcPts val="6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5" name="Google Shape;300;p46" descr=""/>
          <p:cNvPicPr/>
          <p:nvPr/>
        </p:nvPicPr>
        <p:blipFill>
          <a:blip r:embed="rId1"/>
          <a:stretch/>
        </p:blipFill>
        <p:spPr>
          <a:xfrm>
            <a:off x="916920" y="0"/>
            <a:ext cx="7309440" cy="514296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latin typeface="Arial"/>
            </a:endParaRPr>
          </a:p>
        </p:txBody>
      </p:sp>
      <p:sp>
        <p:nvSpPr>
          <p:cNvPr id="347"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Security</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8" name="Picture 5"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Authentication</a:t>
            </a:r>
            <a:endParaRPr b="0" lang="pt-PT" sz="3600" spc="-1" strike="noStrike">
              <a:latin typeface="Arial"/>
            </a:endParaRPr>
          </a:p>
        </p:txBody>
      </p:sp>
      <p:sp>
        <p:nvSpPr>
          <p:cNvPr id="350" name="CustomShape 2"/>
          <p:cNvSpPr/>
          <p:nvPr/>
        </p:nvSpPr>
        <p:spPr>
          <a:xfrm>
            <a:off x="0" y="1063440"/>
            <a:ext cx="9143280" cy="38617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 </a:t>
            </a:r>
            <a:r>
              <a:rPr b="0" lang="pt-PT" sz="2800" spc="-1" strike="noStrike">
                <a:solidFill>
                  <a:srgbClr val="000000"/>
                </a:solidFill>
                <a:latin typeface="Arial"/>
                <a:ea typeface="Arial"/>
              </a:rPr>
              <a:t>X509 Client Certs </a:t>
            </a:r>
            <a:r>
              <a:rPr b="0" lang="pt-PT" sz="2000" spc="-1" strike="noStrike">
                <a:solidFill>
                  <a:srgbClr val="000000"/>
                </a:solidFill>
                <a:latin typeface="Arial"/>
                <a:ea typeface="Arial"/>
              </a:rPr>
              <a:t>(CN used as user, Org fields as group) No way to revoke them!! – wip </a:t>
            </a:r>
            <a:r>
              <a:rPr b="0" lang="pt-PT" sz="2000" spc="-1" strike="noStrike">
                <a:solidFill>
                  <a:srgbClr val="000000"/>
                </a:solidFill>
                <a:latin typeface="Wingdings"/>
                <a:ea typeface="Arial"/>
              </a:rPr>
              <a:t></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800" spc="-1" strike="noStrike">
                <a:solidFill>
                  <a:srgbClr val="000000"/>
                </a:solidFill>
                <a:latin typeface="Arial"/>
                <a:ea typeface="Arial"/>
              </a:rPr>
              <a:t>Static Password File </a:t>
            </a:r>
            <a:r>
              <a:rPr b="0" lang="pt-PT" sz="2000" spc="-1" strike="noStrike">
                <a:solidFill>
                  <a:srgbClr val="000000"/>
                </a:solidFill>
                <a:latin typeface="Arial"/>
                <a:ea typeface="Arial"/>
              </a:rPr>
              <a:t>(password,user,uid,"group1,group2,group3")</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800" spc="-1" strike="noStrike">
                <a:solidFill>
                  <a:srgbClr val="000000"/>
                </a:solidFill>
                <a:latin typeface="Arial"/>
                <a:ea typeface="Arial"/>
              </a:rPr>
              <a:t>Static Token File </a:t>
            </a:r>
            <a:r>
              <a:rPr b="0" lang="pt-PT" sz="2000" spc="-1" strike="noStrike">
                <a:solidFill>
                  <a:srgbClr val="000000"/>
                </a:solidFill>
                <a:latin typeface="Arial"/>
                <a:ea typeface="Arial"/>
              </a:rPr>
              <a:t>(token,user,uid,"group1,group2,group3")</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800" spc="-1" strike="noStrike">
                <a:solidFill>
                  <a:srgbClr val="000000"/>
                </a:solidFill>
                <a:latin typeface="Arial"/>
                <a:ea typeface="Arial"/>
              </a:rPr>
              <a:t>Bearer Token </a:t>
            </a:r>
            <a:r>
              <a:rPr b="0" lang="pt-PT" sz="2000" spc="-1" strike="noStrike">
                <a:solidFill>
                  <a:srgbClr val="000000"/>
                </a:solidFill>
                <a:latin typeface="Arial"/>
                <a:ea typeface="Arial"/>
              </a:rPr>
              <a:t>(Authorization: Bearer 31ada4fd-ade)</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800" spc="-1" strike="noStrike">
                <a:solidFill>
                  <a:srgbClr val="000000"/>
                </a:solidFill>
                <a:latin typeface="Arial"/>
                <a:ea typeface="Arial"/>
              </a:rPr>
              <a:t>Bootstrap Tokens </a:t>
            </a:r>
            <a:r>
              <a:rPr b="0" lang="pt-PT" sz="2000" spc="-1" strike="noStrike">
                <a:solidFill>
                  <a:srgbClr val="000000"/>
                </a:solidFill>
                <a:latin typeface="Arial"/>
                <a:ea typeface="Arial"/>
              </a:rPr>
              <a:t>(Authorization: Bearer 781292.db7bc3a58fc5f07e)</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800" spc="-1" strike="noStrike">
                <a:solidFill>
                  <a:srgbClr val="000000"/>
                </a:solidFill>
                <a:latin typeface="Arial"/>
                <a:ea typeface="Arial"/>
              </a:rPr>
              <a:t>Service Account Tokens </a:t>
            </a:r>
            <a:r>
              <a:rPr b="0" lang="pt-PT" sz="2000" spc="-1" strike="noStrike">
                <a:solidFill>
                  <a:srgbClr val="000000"/>
                </a:solidFill>
                <a:latin typeface="Arial"/>
                <a:ea typeface="Arial"/>
              </a:rPr>
              <a:t>(signed by API server’s private TLS key or specified by file)</a:t>
            </a:r>
            <a:endParaRPr b="0" lang="pt-PT" sz="2000" spc="-1" strike="noStrike">
              <a:latin typeface="Arial"/>
            </a:endParaRPr>
          </a:p>
          <a:p>
            <a:pPr>
              <a:lnSpc>
                <a:spcPct val="100000"/>
              </a:lnSpc>
              <a:spcBef>
                <a:spcPts val="601"/>
              </a:spcBef>
            </a:pPr>
            <a:endParaRPr b="0" lang="pt-PT" sz="20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Role - Authorization</a:t>
            </a:r>
            <a:endParaRPr b="0" lang="pt-PT" sz="3600" spc="-1" strike="noStrike">
              <a:latin typeface="Arial"/>
            </a:endParaRPr>
          </a:p>
        </p:txBody>
      </p:sp>
      <p:pic>
        <p:nvPicPr>
          <p:cNvPr id="352" name="Picture 2" descr=""/>
          <p:cNvPicPr/>
          <p:nvPr/>
        </p:nvPicPr>
        <p:blipFill>
          <a:blip r:embed="rId1"/>
          <a:stretch/>
        </p:blipFill>
        <p:spPr>
          <a:xfrm>
            <a:off x="0" y="1200240"/>
            <a:ext cx="4193280" cy="2606040"/>
          </a:xfrm>
          <a:prstGeom prst="rect">
            <a:avLst/>
          </a:prstGeom>
          <a:ln>
            <a:noFill/>
          </a:ln>
        </p:spPr>
      </p:pic>
      <p:pic>
        <p:nvPicPr>
          <p:cNvPr id="353" name="Picture 4" descr=""/>
          <p:cNvPicPr/>
          <p:nvPr/>
        </p:nvPicPr>
        <p:blipFill>
          <a:blip r:embed="rId2"/>
          <a:stretch/>
        </p:blipFill>
        <p:spPr>
          <a:xfrm>
            <a:off x="4194000" y="1200240"/>
            <a:ext cx="4949280" cy="3016080"/>
          </a:xfrm>
          <a:prstGeom prst="rect">
            <a:avLst/>
          </a:prstGeom>
          <a:ln>
            <a:noFill/>
          </a:ln>
        </p:spPr>
      </p:pic>
      <p:pic>
        <p:nvPicPr>
          <p:cNvPr id="354" name="Picture 6" descr=""/>
          <p:cNvPicPr/>
          <p:nvPr/>
        </p:nvPicPr>
        <p:blipFill>
          <a:blip r:embed="rId3"/>
          <a:stretch/>
        </p:blipFill>
        <p:spPr>
          <a:xfrm>
            <a:off x="1239840" y="3739680"/>
            <a:ext cx="6663960" cy="14032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RoleBinding - Authorization</a:t>
            </a:r>
            <a:endParaRPr b="0" lang="pt-PT" sz="3600" spc="-1" strike="noStrike">
              <a:latin typeface="Arial"/>
            </a:endParaRPr>
          </a:p>
        </p:txBody>
      </p:sp>
      <p:pic>
        <p:nvPicPr>
          <p:cNvPr id="356" name="Picture 5" descr=""/>
          <p:cNvPicPr/>
          <p:nvPr/>
        </p:nvPicPr>
        <p:blipFill>
          <a:blip r:embed="rId1"/>
          <a:stretch/>
        </p:blipFill>
        <p:spPr>
          <a:xfrm>
            <a:off x="703440" y="1185480"/>
            <a:ext cx="7587000" cy="37108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What is Kubernetes?</a:t>
            </a:r>
            <a:endParaRPr b="0" lang="pt-PT" sz="3600" spc="-1" strike="noStrike">
              <a:latin typeface="Arial"/>
            </a:endParaRPr>
          </a:p>
        </p:txBody>
      </p:sp>
      <p:sp>
        <p:nvSpPr>
          <p:cNvPr id="29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1800" spc="-1" strike="noStrike">
                <a:solidFill>
                  <a:srgbClr val="000000"/>
                </a:solidFill>
                <a:latin typeface="Arial"/>
                <a:ea typeface="Arial"/>
              </a:rPr>
              <a:t>A </a:t>
            </a:r>
            <a:r>
              <a:rPr b="1" lang="pt-PT" sz="1800" spc="-1" strike="noStrike">
                <a:solidFill>
                  <a:srgbClr val="000000"/>
                </a:solidFill>
                <a:latin typeface="Arial"/>
                <a:ea typeface="Arial"/>
              </a:rPr>
              <a:t>Production-Grade Container Orchestration System </a:t>
            </a:r>
            <a:r>
              <a:rPr b="0" lang="pt-PT" sz="1800" spc="-1" strike="noStrike">
                <a:solidFill>
                  <a:srgbClr val="000000"/>
                </a:solidFill>
                <a:latin typeface="Arial"/>
                <a:ea typeface="Arial"/>
              </a:rPr>
              <a:t>Google-grown, based on Borg and Omega, systems that run inside of Google right now and are proven to work at Google for over 10 years. </a:t>
            </a:r>
            <a:endParaRPr b="0" lang="pt-PT" sz="1800" spc="-1" strike="noStrike">
              <a:latin typeface="Arial"/>
            </a:endParaRPr>
          </a:p>
          <a:p>
            <a:pPr marL="457200" indent="-380160">
              <a:lnSpc>
                <a:spcPct val="100000"/>
              </a:lnSpc>
              <a:spcBef>
                <a:spcPts val="601"/>
              </a:spcBef>
              <a:buClr>
                <a:srgbClr val="000000"/>
              </a:buClr>
              <a:buFont typeface="Arial"/>
              <a:buChar char="●"/>
            </a:pPr>
            <a:r>
              <a:rPr b="0" lang="pt-PT" sz="1800" spc="-1" strike="noStrike">
                <a:solidFill>
                  <a:srgbClr val="000000"/>
                </a:solidFill>
                <a:latin typeface="Arial"/>
                <a:ea typeface="Arial"/>
              </a:rPr>
              <a:t>Google spawns billions of containers per week with these systems. </a:t>
            </a:r>
            <a:endParaRPr b="0" lang="pt-PT" sz="1800" spc="-1" strike="noStrike">
              <a:latin typeface="Arial"/>
            </a:endParaRPr>
          </a:p>
          <a:p>
            <a:pPr marL="457200" indent="-380160">
              <a:lnSpc>
                <a:spcPct val="100000"/>
              </a:lnSpc>
              <a:spcBef>
                <a:spcPts val="601"/>
              </a:spcBef>
              <a:buClr>
                <a:srgbClr val="000000"/>
              </a:buClr>
              <a:buFont typeface="Arial"/>
              <a:buChar char="●"/>
            </a:pPr>
            <a:r>
              <a:rPr b="0" lang="pt-PT" sz="1800" spc="-1" strike="noStrike">
                <a:solidFill>
                  <a:srgbClr val="000000"/>
                </a:solidFill>
                <a:latin typeface="Arial"/>
                <a:ea typeface="Arial"/>
              </a:rPr>
              <a:t>Created by three Google employees initially during the summer of 2014; grew exponentially and became the first project to get donated to the CNCF. </a:t>
            </a:r>
            <a:endParaRPr b="0" lang="pt-PT" sz="1800" spc="-1" strike="noStrike">
              <a:latin typeface="Arial"/>
            </a:endParaRPr>
          </a:p>
          <a:p>
            <a:pPr marL="457200" indent="-380160">
              <a:lnSpc>
                <a:spcPct val="100000"/>
              </a:lnSpc>
              <a:spcBef>
                <a:spcPts val="601"/>
              </a:spcBef>
              <a:buClr>
                <a:srgbClr val="000000"/>
              </a:buClr>
              <a:buFont typeface="Arial"/>
              <a:buChar char="●"/>
            </a:pPr>
            <a:r>
              <a:rPr b="0" lang="pt-PT" sz="1800" spc="-1" strike="noStrike">
                <a:solidFill>
                  <a:srgbClr val="000000"/>
                </a:solidFill>
                <a:latin typeface="Arial"/>
                <a:ea typeface="Arial"/>
              </a:rPr>
              <a:t>Hit the first production-grade version v1.0.1 in July 2015. Has continually released a new minor version every three months since v1.2.0 in March 2016. Lately v1.13.0 was released in December 2018.</a:t>
            </a: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RoleBinding - Authorization</a:t>
            </a:r>
            <a:endParaRPr b="0" lang="pt-PT" sz="3600" spc="-1" strike="noStrike">
              <a:latin typeface="Arial"/>
            </a:endParaRPr>
          </a:p>
        </p:txBody>
      </p:sp>
      <p:pic>
        <p:nvPicPr>
          <p:cNvPr id="358" name="Picture 7" descr=""/>
          <p:cNvPicPr/>
          <p:nvPr/>
        </p:nvPicPr>
        <p:blipFill>
          <a:blip r:embed="rId1"/>
          <a:stretch/>
        </p:blipFill>
        <p:spPr>
          <a:xfrm>
            <a:off x="852840" y="1143000"/>
            <a:ext cx="7288200" cy="39999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3600" spc="-1" strike="noStrike">
                <a:solidFill>
                  <a:srgbClr val="2388db"/>
                </a:solidFill>
                <a:latin typeface="Arial"/>
                <a:ea typeface="Arial"/>
              </a:rPr>
              <a:t>Architecture Overview</a:t>
            </a:r>
            <a:endParaRPr b="0" lang="pt-PT" sz="3600" spc="-1" strike="noStrike">
              <a:latin typeface="Arial"/>
            </a:endParaRPr>
          </a:p>
        </p:txBody>
      </p:sp>
      <p:sp>
        <p:nvSpPr>
          <p:cNvPr id="360"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Networking</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Fundamental Networking Rules</a:t>
            </a:r>
            <a:endParaRPr b="0" lang="pt-PT" sz="3600" spc="-1" strike="noStrike">
              <a:latin typeface="Arial"/>
            </a:endParaRPr>
          </a:p>
        </p:txBody>
      </p:sp>
      <p:sp>
        <p:nvSpPr>
          <p:cNvPr id="36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All containers within a pod can communicate with each other unimpeded.</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All Pods can communicate with all other Pods without NAT.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All nodes can communicate with all Pods (and vice-versa) without NAT.</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The IP that a Pod sees itself as is the same IP that others see it as.</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Fundamentals Applied </a:t>
            </a:r>
            <a:endParaRPr b="0" lang="pt-PT" sz="3600" spc="-1" strike="noStrike">
              <a:latin typeface="Arial"/>
            </a:endParaRPr>
          </a:p>
        </p:txBody>
      </p:sp>
      <p:sp>
        <p:nvSpPr>
          <p:cNvPr id="36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1" lang="pt-PT" sz="3000" spc="-1" strike="noStrike">
                <a:solidFill>
                  <a:srgbClr val="000000"/>
                </a:solidFill>
                <a:latin typeface="Arial"/>
                <a:ea typeface="Arial"/>
              </a:rPr>
              <a:t>Container-to-Container</a:t>
            </a:r>
            <a:endParaRPr b="0" lang="pt-PT" sz="3000" spc="-1" strike="noStrike">
              <a:latin typeface="Arial"/>
            </a:endParaRPr>
          </a:p>
          <a:p>
            <a:pPr lvl="1" marL="914400" indent="-380160">
              <a:lnSpc>
                <a:spcPct val="100000"/>
              </a:lnSpc>
              <a:spcBef>
                <a:spcPts val="479"/>
              </a:spcBef>
              <a:buClr>
                <a:srgbClr val="000000"/>
              </a:buClr>
              <a:buFont typeface="Arial"/>
              <a:buChar char="○"/>
            </a:pPr>
            <a:r>
              <a:rPr b="0" lang="pt-PT" sz="2400" spc="-1" strike="noStrike">
                <a:solidFill>
                  <a:srgbClr val="000000"/>
                </a:solidFill>
                <a:latin typeface="Arial"/>
                <a:ea typeface="Arial"/>
              </a:rPr>
              <a:t>Containers within a pod exist within the </a:t>
            </a:r>
            <a:r>
              <a:rPr b="1" lang="pt-PT" sz="2400" spc="-1" strike="noStrike">
                <a:solidFill>
                  <a:srgbClr val="000000"/>
                </a:solidFill>
                <a:latin typeface="Arial"/>
                <a:ea typeface="Arial"/>
              </a:rPr>
              <a:t>same network namespace</a:t>
            </a:r>
            <a:r>
              <a:rPr b="0" lang="pt-PT" sz="2400" spc="-1" strike="noStrike">
                <a:solidFill>
                  <a:srgbClr val="000000"/>
                </a:solidFill>
                <a:latin typeface="Arial"/>
                <a:ea typeface="Arial"/>
              </a:rPr>
              <a:t> and share an IP.</a:t>
            </a:r>
            <a:endParaRPr b="0" lang="pt-PT" sz="2400" spc="-1" strike="noStrike">
              <a:latin typeface="Arial"/>
            </a:endParaRPr>
          </a:p>
          <a:p>
            <a:pPr lvl="1" marL="914400" indent="-380160">
              <a:lnSpc>
                <a:spcPct val="100000"/>
              </a:lnSpc>
              <a:spcBef>
                <a:spcPts val="479"/>
              </a:spcBef>
              <a:buClr>
                <a:srgbClr val="000000"/>
              </a:buClr>
              <a:buFont typeface="Arial"/>
              <a:buChar char="○"/>
            </a:pPr>
            <a:r>
              <a:rPr b="0" lang="pt-PT" sz="2400" spc="-1" strike="noStrike">
                <a:solidFill>
                  <a:srgbClr val="000000"/>
                </a:solidFill>
                <a:latin typeface="Arial"/>
                <a:ea typeface="Arial"/>
              </a:rPr>
              <a:t>Enables intrapod communication over </a:t>
            </a:r>
            <a:r>
              <a:rPr b="0" i="1" lang="pt-PT" sz="2400" spc="-1" strike="noStrike">
                <a:solidFill>
                  <a:srgbClr val="000000"/>
                </a:solidFill>
                <a:latin typeface="Arial"/>
                <a:ea typeface="Arial"/>
              </a:rPr>
              <a:t>localhost</a:t>
            </a:r>
            <a:r>
              <a:rPr b="0" lang="pt-PT" sz="2400" spc="-1" strike="noStrike">
                <a:solidFill>
                  <a:srgbClr val="000000"/>
                </a:solidFill>
                <a:latin typeface="Arial"/>
                <a:ea typeface="Arial"/>
              </a:rPr>
              <a:t>. </a:t>
            </a:r>
            <a:endParaRPr b="0" lang="pt-PT" sz="2400" spc="-1" strike="noStrike">
              <a:latin typeface="Arial"/>
            </a:endParaRPr>
          </a:p>
          <a:p>
            <a:pPr marL="457200" indent="-418320">
              <a:lnSpc>
                <a:spcPct val="100000"/>
              </a:lnSpc>
              <a:spcBef>
                <a:spcPts val="1001"/>
              </a:spcBef>
              <a:buClr>
                <a:srgbClr val="000000"/>
              </a:buClr>
              <a:buFont typeface="Arial"/>
              <a:buChar char="●"/>
            </a:pPr>
            <a:r>
              <a:rPr b="1" lang="pt-PT" sz="3000" spc="-1" strike="noStrike">
                <a:solidFill>
                  <a:srgbClr val="000000"/>
                </a:solidFill>
                <a:latin typeface="Arial"/>
                <a:ea typeface="Arial"/>
              </a:rPr>
              <a:t>Pod-to-Pod</a:t>
            </a:r>
            <a:endParaRPr b="0" lang="pt-PT" sz="30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Allocated </a:t>
            </a:r>
            <a:r>
              <a:rPr b="1" lang="pt-PT" sz="2400" spc="-1" strike="noStrike">
                <a:solidFill>
                  <a:srgbClr val="000000"/>
                </a:solidFill>
                <a:latin typeface="Arial"/>
                <a:ea typeface="Arial"/>
              </a:rPr>
              <a:t>cluster unique IP</a:t>
            </a:r>
            <a:r>
              <a:rPr b="0" lang="pt-PT" sz="2400" spc="-1" strike="noStrike">
                <a:solidFill>
                  <a:srgbClr val="000000"/>
                </a:solidFill>
                <a:latin typeface="Arial"/>
                <a:ea typeface="Arial"/>
              </a:rPr>
              <a:t> for the duration of its life cycle.</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Pods themselves are fundamentally ephemeral. </a:t>
            </a:r>
            <a:endParaRPr b="0" lang="pt-PT" sz="2400" spc="-1" strike="noStrike">
              <a:latin typeface="Arial"/>
            </a:endParaRPr>
          </a:p>
          <a:p>
            <a:pPr>
              <a:lnSpc>
                <a:spcPct val="100000"/>
              </a:lnSpc>
              <a:spcBef>
                <a:spcPts val="601"/>
              </a:spcBef>
            </a:pPr>
            <a:endParaRPr b="0" lang="pt-PT" sz="2400" spc="-1" strike="noStrike">
              <a:latin typeface="Arial"/>
            </a:endParaRPr>
          </a:p>
          <a:p>
            <a:pPr>
              <a:lnSpc>
                <a:spcPct val="100000"/>
              </a:lnSpc>
              <a:spcBef>
                <a:spcPts val="6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Fundamentals Applied </a:t>
            </a:r>
            <a:endParaRPr b="0" lang="pt-PT" sz="3600" spc="-1" strike="noStrike">
              <a:latin typeface="Arial"/>
            </a:endParaRPr>
          </a:p>
        </p:txBody>
      </p:sp>
      <p:sp>
        <p:nvSpPr>
          <p:cNvPr id="36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1" lang="pt-PT" sz="3000" spc="-1" strike="noStrike">
                <a:solidFill>
                  <a:srgbClr val="000000"/>
                </a:solidFill>
                <a:latin typeface="Arial"/>
                <a:ea typeface="Arial"/>
              </a:rPr>
              <a:t>Pod-to-Service</a:t>
            </a:r>
            <a:endParaRPr b="0" lang="pt-PT" sz="3000" spc="-1" strike="noStrike">
              <a:latin typeface="Arial"/>
            </a:endParaRPr>
          </a:p>
          <a:p>
            <a:pPr lvl="1" marL="914400" indent="-380160">
              <a:lnSpc>
                <a:spcPct val="100000"/>
              </a:lnSpc>
              <a:spcBef>
                <a:spcPts val="479"/>
              </a:spcBef>
              <a:buClr>
                <a:srgbClr val="000000"/>
              </a:buClr>
              <a:buFont typeface="Arial"/>
              <a:buChar char="○"/>
            </a:pPr>
            <a:r>
              <a:rPr b="0" lang="pt-PT" sz="2400" spc="-1" strike="noStrike">
                <a:solidFill>
                  <a:srgbClr val="000000"/>
                </a:solidFill>
                <a:latin typeface="Arial"/>
                <a:ea typeface="Arial"/>
              </a:rPr>
              <a:t>managed by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and given a </a:t>
            </a:r>
            <a:r>
              <a:rPr b="1" lang="pt-PT" sz="2400" spc="-1" strike="noStrike">
                <a:solidFill>
                  <a:srgbClr val="000000"/>
                </a:solidFill>
                <a:latin typeface="Arial"/>
                <a:ea typeface="Arial"/>
              </a:rPr>
              <a:t>persistent cluster unique IP</a:t>
            </a:r>
            <a:endParaRPr b="0" lang="pt-PT" sz="2400" spc="-1" strike="noStrike">
              <a:latin typeface="Arial"/>
            </a:endParaRPr>
          </a:p>
          <a:p>
            <a:pPr lvl="1" marL="914400" indent="-380160">
              <a:lnSpc>
                <a:spcPct val="100000"/>
              </a:lnSpc>
              <a:spcBef>
                <a:spcPts val="479"/>
              </a:spcBef>
              <a:buClr>
                <a:srgbClr val="000000"/>
              </a:buClr>
              <a:buFont typeface="Arial"/>
              <a:buChar char="○"/>
            </a:pPr>
            <a:r>
              <a:rPr b="0" lang="pt-PT" sz="2400" spc="-1" strike="noStrike">
                <a:solidFill>
                  <a:srgbClr val="000000"/>
                </a:solidFill>
                <a:latin typeface="Arial"/>
                <a:ea typeface="Arial"/>
              </a:rPr>
              <a:t>exists beyond a Pod’s lifecycle.</a:t>
            </a:r>
            <a:endParaRPr b="0" lang="pt-PT" sz="2400" spc="-1" strike="noStrike">
              <a:latin typeface="Arial"/>
            </a:endParaRPr>
          </a:p>
          <a:p>
            <a:pPr marL="457200" indent="-418320">
              <a:lnSpc>
                <a:spcPct val="100000"/>
              </a:lnSpc>
              <a:spcBef>
                <a:spcPts val="601"/>
              </a:spcBef>
              <a:buClr>
                <a:srgbClr val="000000"/>
              </a:buClr>
              <a:buFont typeface="Arial"/>
              <a:buChar char="●"/>
            </a:pPr>
            <a:r>
              <a:rPr b="1" lang="pt-PT" sz="3000" spc="-1" strike="noStrike">
                <a:solidFill>
                  <a:srgbClr val="000000"/>
                </a:solidFill>
                <a:latin typeface="Arial"/>
                <a:ea typeface="Arial"/>
              </a:rPr>
              <a:t>External-to-Service</a:t>
            </a:r>
            <a:endParaRPr b="0" lang="pt-PT" sz="30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Handled by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t>
            </a:r>
            <a:endParaRPr b="0" lang="pt-PT" sz="2400" spc="-1" strike="noStrike">
              <a:latin typeface="Arial"/>
            </a:endParaRPr>
          </a:p>
          <a:p>
            <a:pPr lvl="1" marL="9144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Works in cooperation with a cloud provider or other external entity (load balancer). </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latin typeface="Arial"/>
            </a:endParaRPr>
          </a:p>
          <a:p>
            <a:pPr>
              <a:lnSpc>
                <a:spcPct val="100000"/>
              </a:lnSpc>
            </a:pPr>
            <a:endParaRPr b="0" lang="pt-PT" sz="1800" spc="-1" strike="noStrike">
              <a:latin typeface="Arial"/>
            </a:endParaRPr>
          </a:p>
        </p:txBody>
      </p:sp>
      <p:sp>
        <p:nvSpPr>
          <p:cNvPr id="368"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Core</a:t>
            </a:r>
            <a:br/>
            <a:r>
              <a:rPr b="1" lang="pt-PT" sz="3600" spc="-1" strike="noStrike">
                <a:solidFill>
                  <a:srgbClr val="ffffff"/>
                </a:solidFill>
                <a:latin typeface="Arial"/>
                <a:ea typeface="Arial"/>
              </a:rPr>
              <a:t>Objects and API</a:t>
            </a:r>
            <a:endParaRPr b="0" lang="pt-PT" sz="3600" spc="-1" strike="noStrike">
              <a:latin typeface="Arial"/>
            </a:endParaRPr>
          </a:p>
        </p:txBody>
      </p:sp>
      <p:sp>
        <p:nvSpPr>
          <p:cNvPr id="369" name="CustomShape 3"/>
          <p:cNvSpPr/>
          <p:nvPr/>
        </p:nvSpPr>
        <p:spPr>
          <a:xfrm>
            <a:off x="4789800" y="892440"/>
            <a:ext cx="3087000" cy="2944440"/>
          </a:xfrm>
          <a:prstGeom prst="rect">
            <a:avLst/>
          </a:prstGeom>
          <a:noFill/>
          <a:ln>
            <a:noFill/>
          </a:ln>
        </p:spPr>
        <p:style>
          <a:lnRef idx="0"/>
          <a:fillRef idx="0"/>
          <a:effectRef idx="0"/>
          <a:fontRef idx="minor"/>
        </p:style>
        <p:txBody>
          <a:bodyPr lIns="90000" rIns="90000" tIns="91440" bIns="91440" anchor="ctr">
            <a:noAutofit/>
          </a:bodyPr>
          <a:p>
            <a:pPr marL="457200" indent="-380160">
              <a:lnSpc>
                <a:spcPct val="100000"/>
              </a:lnSpc>
              <a:buClr>
                <a:srgbClr val="ffffff"/>
              </a:buClr>
              <a:buFont typeface="Arial"/>
              <a:buChar char="●"/>
            </a:pPr>
            <a:r>
              <a:rPr b="1" lang="pt-PT" sz="2400" spc="-1" strike="noStrike">
                <a:solidFill>
                  <a:srgbClr val="ffffff"/>
                </a:solidFill>
                <a:latin typeface="Arial"/>
                <a:ea typeface="Arial"/>
              </a:rPr>
              <a:t>Namespaces</a:t>
            </a:r>
            <a:br/>
            <a:r>
              <a:rPr b="1" lang="pt-PT" sz="2400" spc="-1" strike="noStrike">
                <a:solidFill>
                  <a:srgbClr val="ffffff"/>
                </a:solidFill>
                <a:latin typeface="Arial"/>
                <a:ea typeface="Arial"/>
              </a:rPr>
              <a:t>Pods</a:t>
            </a:r>
            <a:br/>
            <a:r>
              <a:rPr b="1" lang="pt-PT" sz="2400" spc="-1" strike="noStrike">
                <a:solidFill>
                  <a:srgbClr val="ffffff"/>
                </a:solidFill>
                <a:latin typeface="Arial"/>
                <a:ea typeface="Arial"/>
              </a:rPr>
              <a:t>Labels</a:t>
            </a:r>
            <a:br/>
            <a:r>
              <a:rPr b="1" lang="pt-PT" sz="2400" spc="-1" strike="noStrike">
                <a:solidFill>
                  <a:srgbClr val="ffffff"/>
                </a:solidFill>
                <a:latin typeface="Arial"/>
                <a:ea typeface="Arial"/>
              </a:rPr>
              <a:t>Selectors</a:t>
            </a:r>
            <a:br/>
            <a:r>
              <a:rPr b="1" lang="pt-PT" sz="2400" spc="-1" strike="noStrike">
                <a:solidFill>
                  <a:srgbClr val="ffffff"/>
                </a:solidFill>
                <a:latin typeface="Arial"/>
                <a:ea typeface="Arial"/>
              </a:rPr>
              <a:t>Services</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Namespaces</a:t>
            </a:r>
            <a:endParaRPr b="0" lang="pt-PT" sz="3600" spc="-1" strike="noStrike">
              <a:latin typeface="Arial"/>
            </a:endParaRPr>
          </a:p>
        </p:txBody>
      </p:sp>
      <p:sp>
        <p:nvSpPr>
          <p:cNvPr id="371" name="CustomShape 2"/>
          <p:cNvSpPr/>
          <p:nvPr/>
        </p:nvSpPr>
        <p:spPr>
          <a:xfrm>
            <a:off x="457200" y="1200240"/>
            <a:ext cx="8228880" cy="15721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2400" spc="-1" strike="noStrike">
                <a:solidFill>
                  <a:srgbClr val="000000"/>
                </a:solidFill>
                <a:latin typeface="Arial"/>
                <a:ea typeface="Arial"/>
              </a:rPr>
              <a:t>Namespaces are a logical cluster or environment, and are the primary method of partitioning a cluster or scoping access.</a:t>
            </a:r>
            <a:endParaRPr b="0" lang="pt-PT" sz="2400" spc="-1" strike="noStrike">
              <a:latin typeface="Arial"/>
            </a:endParaRPr>
          </a:p>
          <a:p>
            <a:pPr>
              <a:lnSpc>
                <a:spcPct val="100000"/>
              </a:lnSpc>
              <a:spcBef>
                <a:spcPts val="601"/>
              </a:spcBef>
            </a:pPr>
            <a:endParaRPr b="0" lang="pt-PT" sz="2400" spc="-1" strike="noStrike">
              <a:latin typeface="Arial"/>
            </a:endParaRPr>
          </a:p>
        </p:txBody>
      </p:sp>
      <p:sp>
        <p:nvSpPr>
          <p:cNvPr id="372" name="CustomShape 3"/>
          <p:cNvSpPr/>
          <p:nvPr/>
        </p:nvSpPr>
        <p:spPr>
          <a:xfrm>
            <a:off x="635400" y="2773080"/>
            <a:ext cx="2655000" cy="17118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Namespace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labels: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MyBigWebApp</a:t>
            </a:r>
            <a:br/>
            <a:r>
              <a:rPr b="0" lang="pt-PT" sz="1600" spc="-1" strike="noStrike">
                <a:solidFill>
                  <a:srgbClr val="1155cc"/>
                </a:solidFill>
                <a:latin typeface="Roboto Mono"/>
                <a:ea typeface="Roboto Mono"/>
              </a:rPr>
              <a:t>     </a:t>
            </a:r>
            <a:endParaRPr b="0" lang="pt-PT" sz="1600" spc="-1" strike="noStrike">
              <a:latin typeface="Arial"/>
            </a:endParaRPr>
          </a:p>
          <a:p>
            <a:pPr>
              <a:lnSpc>
                <a:spcPct val="100000"/>
              </a:lnSpc>
            </a:pPr>
            <a:r>
              <a:rPr b="0" lang="pt-PT" sz="1400" spc="-1" strike="noStrike">
                <a:solidFill>
                  <a:srgbClr val="1155cc"/>
                </a:solidFill>
                <a:latin typeface="Roboto Mono"/>
                <a:ea typeface="Roboto Mono"/>
              </a:rPr>
              <a:t>    </a:t>
            </a:r>
            <a:endParaRPr b="0" lang="pt-PT" sz="1400" spc="-1" strike="noStrike">
              <a:latin typeface="Arial"/>
            </a:endParaRPr>
          </a:p>
          <a:p>
            <a:pPr>
              <a:lnSpc>
                <a:spcPct val="100000"/>
              </a:lnSpc>
              <a:spcBef>
                <a:spcPts val="601"/>
              </a:spcBef>
            </a:pPr>
            <a:endParaRPr b="0" lang="pt-PT" sz="1400" spc="-1" strike="noStrike">
              <a:latin typeface="Arial"/>
            </a:endParaRPr>
          </a:p>
        </p:txBody>
      </p:sp>
      <p:sp>
        <p:nvSpPr>
          <p:cNvPr id="373" name="CustomShape 4"/>
          <p:cNvSpPr/>
          <p:nvPr/>
        </p:nvSpPr>
        <p:spPr>
          <a:xfrm>
            <a:off x="3716640" y="2773080"/>
            <a:ext cx="4723560" cy="17118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783f04"/>
                </a:solidFill>
                <a:latin typeface="Roboto Mono"/>
                <a:ea typeface="Roboto Mono"/>
              </a:rPr>
              <a:t>$ kubectl get ns --show-labels</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NAME          STATUS    AGE       LABELS</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default       Active    11h       &lt;none&gt;</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kube-public   Active    11h       &lt;none&gt;</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kube-system   Active    11h       &lt;none&gt;</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prod          Active    6s        app=MyBigWebApp</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Pod Examples</a:t>
            </a:r>
            <a:endParaRPr b="0" lang="pt-PT" sz="3600" spc="-1" strike="noStrike">
              <a:latin typeface="Arial"/>
            </a:endParaRPr>
          </a:p>
        </p:txBody>
      </p:sp>
      <p:sp>
        <p:nvSpPr>
          <p:cNvPr id="375" name="CustomShape 2"/>
          <p:cNvSpPr/>
          <p:nvPr/>
        </p:nvSpPr>
        <p:spPr>
          <a:xfrm>
            <a:off x="4692240" y="121320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template: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endParaRPr b="0" lang="pt-PT" sz="1400" spc="-1" strike="noStrike">
              <a:latin typeface="Arial"/>
            </a:endParaRPr>
          </a:p>
        </p:txBody>
      </p:sp>
      <p:sp>
        <p:nvSpPr>
          <p:cNvPr id="376" name="CustomShape 3"/>
          <p:cNvSpPr/>
          <p:nvPr/>
        </p:nvSpPr>
        <p:spPr>
          <a:xfrm>
            <a:off x="45720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Pod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pod-example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containers: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name: </a:t>
            </a:r>
            <a:r>
              <a:rPr b="0" lang="pt-PT" sz="1600" spc="-1" strike="noStrike">
                <a:solidFill>
                  <a:srgbClr val="cc0000"/>
                </a:solidFill>
                <a:latin typeface="Roboto Mono"/>
                <a:ea typeface="Roboto Mono"/>
              </a:rPr>
              <a:t>nginx</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image: </a:t>
            </a:r>
            <a:r>
              <a:rPr b="0" lang="pt-PT" sz="1600" spc="-1" strike="noStrike">
                <a:solidFill>
                  <a:srgbClr val="cc0000"/>
                </a:solidFill>
                <a:latin typeface="Roboto Mono"/>
                <a:ea typeface="Roboto Mono"/>
              </a:rPr>
              <a:t>nginx:stable-alpine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containerPort: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Key Pod Container Attributes</a:t>
            </a:r>
            <a:endParaRPr b="0" lang="pt-PT" sz="3600" spc="-1" strike="noStrike">
              <a:latin typeface="Arial"/>
            </a:endParaRPr>
          </a:p>
        </p:txBody>
      </p:sp>
      <p:sp>
        <p:nvSpPr>
          <p:cNvPr id="378" name="CustomShape 2"/>
          <p:cNvSpPr/>
          <p:nvPr/>
        </p:nvSpPr>
        <p:spPr>
          <a:xfrm>
            <a:off x="457200" y="1200240"/>
            <a:ext cx="452304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Roboto Mono"/>
              <a:buChar char="●"/>
            </a:pPr>
            <a:r>
              <a:rPr b="0" lang="pt-PT" sz="1800" spc="-1" strike="noStrike">
                <a:solidFill>
                  <a:srgbClr val="1155cc"/>
                </a:solidFill>
                <a:latin typeface="Roboto Mono"/>
                <a:ea typeface="Roboto Mono"/>
              </a:rPr>
              <a:t>name </a:t>
            </a:r>
            <a:r>
              <a:rPr b="0" lang="pt-PT" sz="1800" spc="-1" strike="noStrike">
                <a:solidFill>
                  <a:srgbClr val="000000"/>
                </a:solidFill>
                <a:latin typeface="Arial"/>
                <a:ea typeface="Arial"/>
              </a:rPr>
              <a:t>- The name of the container</a:t>
            </a:r>
            <a:endParaRPr b="0" lang="pt-PT" sz="1800" spc="-1" strike="noStrike">
              <a:latin typeface="Arial"/>
            </a:endParaRPr>
          </a:p>
          <a:p>
            <a:pPr marL="457200" indent="-34236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image </a:t>
            </a:r>
            <a:r>
              <a:rPr b="0" lang="pt-PT" sz="1800" spc="-1" strike="noStrike">
                <a:solidFill>
                  <a:srgbClr val="000000"/>
                </a:solidFill>
                <a:latin typeface="Arial"/>
                <a:ea typeface="Arial"/>
              </a:rPr>
              <a:t>- The container image</a:t>
            </a:r>
            <a:endParaRPr b="0" lang="pt-PT" sz="1800" spc="-1" strike="noStrike">
              <a:latin typeface="Arial"/>
            </a:endParaRPr>
          </a:p>
          <a:p>
            <a:pPr marL="457200" indent="-34236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ports </a:t>
            </a:r>
            <a:r>
              <a:rPr b="0" lang="pt-PT" sz="1800" spc="-1" strike="noStrike">
                <a:solidFill>
                  <a:srgbClr val="000000"/>
                </a:solidFill>
                <a:latin typeface="Arial"/>
                <a:ea typeface="Arial"/>
              </a:rPr>
              <a:t>- array of ports to expose. Can be granted a friendly name and protocol may be specified</a:t>
            </a:r>
            <a:endParaRPr b="0" lang="pt-PT" sz="1800" spc="-1" strike="noStrike">
              <a:latin typeface="Arial"/>
            </a:endParaRPr>
          </a:p>
          <a:p>
            <a:pPr marL="457200" indent="-34236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env </a:t>
            </a:r>
            <a:r>
              <a:rPr b="0" lang="pt-PT" sz="1800" spc="-1" strike="noStrike">
                <a:solidFill>
                  <a:srgbClr val="000000"/>
                </a:solidFill>
                <a:latin typeface="Arial"/>
                <a:ea typeface="Arial"/>
              </a:rPr>
              <a:t>- array of environment variables</a:t>
            </a:r>
            <a:endParaRPr b="0" lang="pt-PT" sz="1800" spc="-1" strike="noStrike">
              <a:latin typeface="Arial"/>
            </a:endParaRPr>
          </a:p>
          <a:p>
            <a:pPr marL="457200" indent="-342360">
              <a:lnSpc>
                <a:spcPct val="100000"/>
              </a:lnSpc>
              <a:spcBef>
                <a:spcPts val="1001"/>
              </a:spcBef>
              <a:buClr>
                <a:srgbClr val="000000"/>
              </a:buClr>
              <a:buFont typeface="Roboto Mono"/>
              <a:buChar char="●"/>
            </a:pPr>
            <a:r>
              <a:rPr b="0" lang="pt-PT" sz="1800" spc="-1" strike="noStrike">
                <a:solidFill>
                  <a:srgbClr val="1155cc"/>
                </a:solidFill>
                <a:latin typeface="Roboto Mono"/>
                <a:ea typeface="Roboto Mono"/>
              </a:rPr>
              <a:t>command</a:t>
            </a:r>
            <a:r>
              <a:rPr b="0" lang="pt-PT" sz="1800" spc="-1" strike="noStrike">
                <a:solidFill>
                  <a:srgbClr val="000000"/>
                </a:solidFill>
                <a:latin typeface="Roboto Mono"/>
                <a:ea typeface="Roboto Mono"/>
              </a:rPr>
              <a:t> - </a:t>
            </a:r>
            <a:r>
              <a:rPr b="0" lang="pt-PT" sz="1800" spc="-1" strike="noStrike">
                <a:solidFill>
                  <a:srgbClr val="000000"/>
                </a:solidFill>
                <a:latin typeface="Arial"/>
                <a:ea typeface="Arial"/>
              </a:rPr>
              <a:t>Entrypoint array (equiv to Docker </a:t>
            </a:r>
            <a:r>
              <a:rPr b="0" lang="pt-PT" sz="1800" spc="-1" strike="noStrike">
                <a:solidFill>
                  <a:srgbClr val="1155cc"/>
                </a:solidFill>
                <a:latin typeface="Roboto Mono"/>
                <a:ea typeface="Roboto Mono"/>
              </a:rPr>
              <a:t>ENTRYPOINT</a:t>
            </a:r>
            <a:r>
              <a:rPr b="0" lang="pt-PT" sz="1800" spc="-1" strike="noStrike">
                <a:solidFill>
                  <a:srgbClr val="000000"/>
                </a:solidFill>
                <a:latin typeface="Arial"/>
                <a:ea typeface="Arial"/>
              </a:rPr>
              <a:t>)</a:t>
            </a:r>
            <a:endParaRPr b="0" lang="pt-PT" sz="1800" spc="-1" strike="noStrike">
              <a:latin typeface="Arial"/>
            </a:endParaRPr>
          </a:p>
          <a:p>
            <a:pPr marL="457200" indent="-342360">
              <a:lnSpc>
                <a:spcPct val="100000"/>
              </a:lnSpc>
              <a:spcBef>
                <a:spcPts val="1001"/>
              </a:spcBef>
              <a:spcAft>
                <a:spcPts val="1001"/>
              </a:spcAft>
              <a:buClr>
                <a:srgbClr val="000000"/>
              </a:buClr>
              <a:buFont typeface="Roboto Mono"/>
              <a:buChar char="●"/>
            </a:pPr>
            <a:r>
              <a:rPr b="0" lang="pt-PT" sz="1800" spc="-1" strike="noStrike">
                <a:solidFill>
                  <a:srgbClr val="1155cc"/>
                </a:solidFill>
                <a:latin typeface="Roboto Mono"/>
                <a:ea typeface="Roboto Mono"/>
              </a:rPr>
              <a:t>args</a:t>
            </a:r>
            <a:r>
              <a:rPr b="0" lang="pt-PT" sz="1800" spc="-1" strike="noStrike">
                <a:solidFill>
                  <a:srgbClr val="000000"/>
                </a:solidFill>
                <a:latin typeface="Arial"/>
                <a:ea typeface="Arial"/>
              </a:rPr>
              <a:t> - Arguments to pass to the command (equiv to Docker </a:t>
            </a:r>
            <a:r>
              <a:rPr b="0" lang="pt-PT" sz="1800" spc="-1" strike="noStrike">
                <a:solidFill>
                  <a:srgbClr val="1155cc"/>
                </a:solidFill>
                <a:latin typeface="Roboto Mono"/>
                <a:ea typeface="Roboto Mono"/>
              </a:rPr>
              <a:t>CMD</a:t>
            </a:r>
            <a:r>
              <a:rPr b="0" lang="pt-PT" sz="1800" spc="-1" strike="noStrike">
                <a:solidFill>
                  <a:srgbClr val="000000"/>
                </a:solidFill>
                <a:latin typeface="Arial"/>
                <a:ea typeface="Arial"/>
              </a:rPr>
              <a:t>)</a:t>
            </a:r>
            <a:endParaRPr b="0" lang="pt-PT" sz="1800" spc="-1" strike="noStrike">
              <a:latin typeface="Arial"/>
            </a:endParaRPr>
          </a:p>
        </p:txBody>
      </p:sp>
      <p:sp>
        <p:nvSpPr>
          <p:cNvPr id="379" name="CustomShape 3"/>
          <p:cNvSpPr/>
          <p:nvPr/>
        </p:nvSpPr>
        <p:spPr>
          <a:xfrm>
            <a:off x="4980960" y="1200240"/>
            <a:ext cx="370512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gn="ctr">
              <a:lnSpc>
                <a:spcPct val="100000"/>
              </a:lnSpc>
            </a:pPr>
            <a:r>
              <a:rPr b="0" lang="pt-PT" sz="2400" spc="-1" strike="noStrike">
                <a:solidFill>
                  <a:srgbClr val="000000"/>
                </a:solidFill>
                <a:latin typeface="Roboto Mono"/>
                <a:ea typeface="Roboto Mono"/>
              </a:rPr>
              <a:t>Container</a:t>
            </a:r>
            <a:endParaRPr b="0" lang="pt-PT" sz="2400" spc="-1" strike="noStrike">
              <a:latin typeface="Arial"/>
            </a:endParaRPr>
          </a:p>
          <a:p>
            <a:pPr>
              <a:lnSpc>
                <a:spcPct val="100000"/>
              </a:lnSpc>
            </a:pPr>
            <a:endParaRPr b="0" lang="pt-PT" sz="2400" spc="-1" strike="noStrike">
              <a:latin typeface="Arial"/>
            </a:endParaRPr>
          </a:p>
          <a:p>
            <a:pPr>
              <a:lnSpc>
                <a:spcPct val="100000"/>
              </a:lnSpc>
            </a:pPr>
            <a:r>
              <a:rPr b="0" lang="pt-PT" sz="1600" spc="-1" strike="noStrike">
                <a:solidFill>
                  <a:srgbClr val="1155cc"/>
                </a:solidFill>
                <a:latin typeface="Roboto Mono"/>
                <a:ea typeface="Roboto Mono"/>
              </a:rPr>
              <a:t>name: </a:t>
            </a:r>
            <a:r>
              <a:rPr b="0" lang="pt-PT" sz="1600" spc="-1" strike="noStrike">
                <a:solidFill>
                  <a:srgbClr val="cc0000"/>
                </a:solidFill>
                <a:latin typeface="Roboto Mono"/>
                <a:ea typeface="Roboto Mono"/>
              </a:rPr>
              <a:t>nginx</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image: </a:t>
            </a:r>
            <a:r>
              <a:rPr b="0" lang="pt-PT" sz="1600" spc="-1" strike="noStrike">
                <a:solidFill>
                  <a:srgbClr val="cc0000"/>
                </a:solidFill>
                <a:latin typeface="Roboto Mono"/>
                <a:ea typeface="Roboto Mono"/>
              </a:rPr>
              <a:t>nginx:stable-alpine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ports: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containerPort: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 </a:t>
            </a:r>
            <a:r>
              <a:rPr b="0" lang="pt-PT" sz="1600" spc="-1" strike="noStrike">
                <a:solidFill>
                  <a:srgbClr val="cc0000"/>
                </a:solidFill>
                <a:latin typeface="Roboto Mono"/>
                <a:ea typeface="Roboto Mono"/>
              </a:rPr>
              <a:t>http</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env:</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name: </a:t>
            </a:r>
            <a:r>
              <a:rPr b="0" lang="pt-PT" sz="1600" spc="-1" strike="noStrike">
                <a:solidFill>
                  <a:srgbClr val="cc0000"/>
                </a:solidFill>
                <a:latin typeface="Roboto Mono"/>
                <a:ea typeface="Roboto Mono"/>
              </a:rPr>
              <a:t>MYVAR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value: </a:t>
            </a:r>
            <a:r>
              <a:rPr b="0" lang="pt-PT" sz="1600" spc="-1" strike="noStrike">
                <a:solidFill>
                  <a:srgbClr val="cc0000"/>
                </a:solidFill>
                <a:latin typeface="Roboto Mono"/>
                <a:ea typeface="Roboto Mono"/>
              </a:rPr>
              <a:t>isAwesome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command: </a:t>
            </a:r>
            <a:r>
              <a:rPr b="0" lang="pt-PT" sz="1600" spc="-1" strike="noStrike">
                <a:solidFill>
                  <a:srgbClr val="cc0000"/>
                </a:solidFill>
                <a:latin typeface="Roboto Mono"/>
                <a:ea typeface="Roboto Mono"/>
              </a:rPr>
              <a:t>[“/bin/sh”, “-c”]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args: </a:t>
            </a:r>
            <a:r>
              <a:rPr b="0" lang="pt-PT" sz="1600" spc="-1" strike="noStrike">
                <a:solidFill>
                  <a:srgbClr val="cc0000"/>
                </a:solidFill>
                <a:latin typeface="Roboto Mono"/>
                <a:ea typeface="Roboto Mono"/>
              </a:rPr>
              <a:t>[“echo ${MYVAR}”]</a:t>
            </a:r>
            <a:endParaRPr b="0" lang="pt-PT" sz="1600" spc="-1" strike="noStrike">
              <a:latin typeface="Arial"/>
            </a:endParaRPr>
          </a:p>
          <a:p>
            <a:pPr>
              <a:lnSpc>
                <a:spcPct val="100000"/>
              </a:lnSpc>
            </a:pP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latin typeface="Arial"/>
            </a:endParaRPr>
          </a:p>
          <a:p>
            <a:pPr>
              <a:lnSpc>
                <a:spcPct val="100000"/>
              </a:lnSpc>
              <a:spcBef>
                <a:spcPts val="601"/>
              </a:spcBef>
            </a:pPr>
            <a:endParaRPr b="0" lang="pt-PT" sz="16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Pod Template</a:t>
            </a:r>
            <a:endParaRPr b="0" lang="pt-PT" sz="3600" spc="-1" strike="noStrike">
              <a:latin typeface="Arial"/>
            </a:endParaRPr>
          </a:p>
        </p:txBody>
      </p:sp>
      <p:sp>
        <p:nvSpPr>
          <p:cNvPr id="381" name="CustomShape 2"/>
          <p:cNvSpPr/>
          <p:nvPr/>
        </p:nvSpPr>
        <p:spPr>
          <a:xfrm>
            <a:off x="457200" y="1200240"/>
            <a:ext cx="8228880" cy="376884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Workload Controllers manage instances of Pods based off a provided template.</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Pod Templates are Pod specs with limited metadata.</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Controllers use</a:t>
            </a:r>
            <a:br/>
            <a:r>
              <a:rPr b="0" lang="pt-PT" sz="2400" spc="-1" strike="noStrike">
                <a:solidFill>
                  <a:srgbClr val="000000"/>
                </a:solidFill>
                <a:latin typeface="Arial"/>
                <a:ea typeface="Arial"/>
              </a:rPr>
              <a:t>Pod Templates to</a:t>
            </a:r>
            <a:br/>
            <a:r>
              <a:rPr b="0" lang="pt-PT" sz="2400" spc="-1" strike="noStrike">
                <a:solidFill>
                  <a:srgbClr val="000000"/>
                </a:solidFill>
                <a:latin typeface="Arial"/>
                <a:ea typeface="Arial"/>
              </a:rPr>
              <a:t>make actual pods. </a:t>
            </a:r>
            <a:endParaRPr b="0" lang="pt-PT" sz="2400" spc="-1" strike="noStrike">
              <a:latin typeface="Arial"/>
            </a:endParaRPr>
          </a:p>
        </p:txBody>
      </p:sp>
      <p:sp>
        <p:nvSpPr>
          <p:cNvPr id="382" name="CustomShape 3"/>
          <p:cNvSpPr/>
          <p:nvPr/>
        </p:nvSpPr>
        <p:spPr>
          <a:xfrm>
            <a:off x="3560400" y="2736360"/>
            <a:ext cx="2523960" cy="22327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p:txBody>
      </p:sp>
      <p:sp>
        <p:nvSpPr>
          <p:cNvPr id="383" name="CustomShape 4"/>
          <p:cNvSpPr/>
          <p:nvPr/>
        </p:nvSpPr>
        <p:spPr>
          <a:xfrm>
            <a:off x="6195960" y="2736360"/>
            <a:ext cx="2490120" cy="22327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template: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200" spc="-1" strike="noStrike">
                <a:solidFill>
                  <a:srgbClr val="ffffff"/>
                </a:solidFill>
                <a:latin typeface="Arial"/>
                <a:ea typeface="Arial"/>
              </a:rPr>
              <a:t>Decouples Infrastructure and Scaling</a:t>
            </a:r>
            <a:endParaRPr b="0" lang="pt-PT" sz="3200" spc="-1" strike="noStrike">
              <a:latin typeface="Arial"/>
            </a:endParaRPr>
          </a:p>
        </p:txBody>
      </p:sp>
      <p:sp>
        <p:nvSpPr>
          <p:cNvPr id="300"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1" lang="pt-PT" sz="3000" spc="-1" strike="noStrike">
                <a:solidFill>
                  <a:srgbClr val="000000"/>
                </a:solidFill>
                <a:latin typeface="Arial"/>
                <a:ea typeface="Arial"/>
              </a:rPr>
              <a:t>All services</a:t>
            </a:r>
            <a:r>
              <a:rPr b="0" lang="pt-PT" sz="3000" spc="-1" strike="noStrike">
                <a:solidFill>
                  <a:srgbClr val="000000"/>
                </a:solidFill>
                <a:latin typeface="Arial"/>
                <a:ea typeface="Arial"/>
              </a:rPr>
              <a:t> within Kubernetes are natively Load Balanced.</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Can scale up and down dynamically.</a:t>
            </a:r>
            <a:endParaRPr b="0" lang="pt-PT" sz="3000" spc="-1" strike="noStrike">
              <a:latin typeface="Arial"/>
            </a:endParaRPr>
          </a:p>
          <a:p>
            <a:pPr marL="457200" indent="-418320">
              <a:lnSpc>
                <a:spcPct val="100000"/>
              </a:lnSpc>
              <a:buClr>
                <a:srgbClr val="000000"/>
              </a:buClr>
              <a:buFont typeface="Arial"/>
              <a:buChar char="●"/>
            </a:pPr>
            <a:r>
              <a:rPr b="0" lang="pt-PT" sz="3000" spc="-1" strike="noStrike">
                <a:solidFill>
                  <a:srgbClr val="000000"/>
                </a:solidFill>
                <a:latin typeface="Arial"/>
                <a:ea typeface="Arial"/>
              </a:rPr>
              <a:t>Used both to enable self-healing and seamless upgrading or rollback of applications.</a:t>
            </a:r>
            <a:endParaRPr b="0" lang="pt-PT" sz="3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Labels</a:t>
            </a:r>
            <a:endParaRPr b="0" lang="pt-PT" sz="3600" spc="-1" strike="noStrike">
              <a:latin typeface="Arial"/>
            </a:endParaRPr>
          </a:p>
        </p:txBody>
      </p:sp>
      <p:sp>
        <p:nvSpPr>
          <p:cNvPr id="385" name="CustomShape 2"/>
          <p:cNvSpPr/>
          <p:nvPr/>
        </p:nvSpPr>
        <p:spPr>
          <a:xfrm>
            <a:off x="457200" y="1200240"/>
            <a:ext cx="529452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key-value pairs that are used to identify, describe and group together related sets of objects or resources. </a:t>
            </a:r>
            <a:endParaRPr b="0" lang="pt-PT" sz="2400" spc="-1" strike="noStrike">
              <a:latin typeface="Arial"/>
            </a:endParaRPr>
          </a:p>
          <a:p>
            <a:pPr marL="457200" indent="-380160">
              <a:lnSpc>
                <a:spcPct val="100000"/>
              </a:lnSpc>
              <a:spcBef>
                <a:spcPts val="1001"/>
              </a:spcBef>
              <a:buClr>
                <a:srgbClr val="000000"/>
              </a:buClr>
              <a:buFont typeface="Arial"/>
              <a:buChar char="●"/>
            </a:pPr>
            <a:r>
              <a:rPr b="1" lang="pt-PT" sz="2400" spc="-1" strike="noStrike">
                <a:solidFill>
                  <a:srgbClr val="000000"/>
                </a:solidFill>
                <a:latin typeface="Arial"/>
                <a:ea typeface="Arial"/>
              </a:rPr>
              <a:t>NOT</a:t>
            </a:r>
            <a:r>
              <a:rPr b="0" lang="pt-PT" sz="2400" spc="-1" strike="noStrike">
                <a:solidFill>
                  <a:srgbClr val="000000"/>
                </a:solidFill>
                <a:latin typeface="Arial"/>
                <a:ea typeface="Arial"/>
              </a:rPr>
              <a:t> characteristic of uniqueness.</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Have a strict syntax with a slightly limited character set*. </a:t>
            </a:r>
            <a:endParaRPr b="0" lang="pt-PT" sz="2400" spc="-1" strike="noStrike">
              <a:latin typeface="Arial"/>
            </a:endParaRPr>
          </a:p>
          <a:p>
            <a:pPr>
              <a:lnSpc>
                <a:spcPct val="100000"/>
              </a:lnSpc>
              <a:spcBef>
                <a:spcPts val="1001"/>
              </a:spcBef>
            </a:pPr>
            <a:endParaRPr b="0" lang="pt-PT" sz="2400" spc="-1" strike="noStrike">
              <a:latin typeface="Arial"/>
            </a:endParaRPr>
          </a:p>
        </p:txBody>
      </p:sp>
      <p:sp>
        <p:nvSpPr>
          <p:cNvPr id="386" name="CustomShape 3"/>
          <p:cNvSpPr/>
          <p:nvPr/>
        </p:nvSpPr>
        <p:spPr>
          <a:xfrm>
            <a:off x="457200" y="4664880"/>
            <a:ext cx="4777920" cy="2304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800" spc="-1" strike="noStrike">
                <a:solidFill>
                  <a:srgbClr val="000000"/>
                </a:solidFill>
                <a:latin typeface="Arial"/>
                <a:ea typeface="Arial"/>
              </a:rPr>
              <a:t>* </a:t>
            </a:r>
            <a:r>
              <a:rPr b="0" lang="pt-PT" sz="800" spc="-1" strike="noStrike" u="sng">
                <a:solidFill>
                  <a:srgbClr val="0000ff"/>
                </a:solidFill>
                <a:uFillTx/>
                <a:latin typeface="Arial"/>
                <a:ea typeface="Arial"/>
                <a:hlinkClick r:id="rId1"/>
              </a:rPr>
              <a:t>https://kubernetes.io/docs/concepts/overview/working-with-objects/labels/#syntax-and-character-set</a:t>
            </a:r>
            <a:endParaRPr b="0" lang="pt-PT" sz="800" spc="-1" strike="noStrike">
              <a:latin typeface="Arial"/>
            </a:endParaRPr>
          </a:p>
          <a:p>
            <a:pPr>
              <a:lnSpc>
                <a:spcPct val="100000"/>
              </a:lnSpc>
            </a:pPr>
            <a:endParaRPr b="0" lang="pt-PT" sz="800" spc="-1" strike="noStrike">
              <a:latin typeface="Arial"/>
            </a:endParaRPr>
          </a:p>
        </p:txBody>
      </p:sp>
      <p:pic>
        <p:nvPicPr>
          <p:cNvPr id="387" name="Google Shape;568;p82" descr=""/>
          <p:cNvPicPr/>
          <p:nvPr/>
        </p:nvPicPr>
        <p:blipFill>
          <a:blip r:embed="rId2"/>
          <a:stretch/>
        </p:blipFill>
        <p:spPr>
          <a:xfrm>
            <a:off x="5470560" y="1175400"/>
            <a:ext cx="2972520" cy="377460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457200" y="1200240"/>
            <a:ext cx="8228880" cy="3724920"/>
          </a:xfrm>
          <a:prstGeom prst="rect">
            <a:avLst/>
          </a:prstGeom>
          <a:noFill/>
          <a:ln>
            <a:noFill/>
          </a:ln>
        </p:spPr>
        <p:style>
          <a:lnRef idx="0"/>
          <a:fillRef idx="0"/>
          <a:effectRef idx="0"/>
          <a:fontRef idx="minor"/>
        </p:style>
      </p:sp>
      <p:pic>
        <p:nvPicPr>
          <p:cNvPr id="389" name="Picture 5" descr=""/>
          <p:cNvPicPr/>
          <p:nvPr/>
        </p:nvPicPr>
        <p:blipFill>
          <a:blip r:embed="rId1"/>
          <a:stretch/>
        </p:blipFill>
        <p:spPr>
          <a:xfrm>
            <a:off x="0" y="0"/>
            <a:ext cx="9143280" cy="514260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Selectors</a:t>
            </a:r>
            <a:endParaRPr b="0" lang="pt-PT" sz="3600" spc="-1" strike="noStrike">
              <a:latin typeface="Arial"/>
            </a:endParaRPr>
          </a:p>
        </p:txBody>
      </p:sp>
      <p:sp>
        <p:nvSpPr>
          <p:cNvPr id="391" name="CustomShape 2"/>
          <p:cNvSpPr/>
          <p:nvPr/>
        </p:nvSpPr>
        <p:spPr>
          <a:xfrm>
            <a:off x="457200" y="1200240"/>
            <a:ext cx="421056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2400" spc="-1" strike="noStrike">
                <a:solidFill>
                  <a:srgbClr val="000000"/>
                </a:solidFill>
                <a:latin typeface="Arial"/>
                <a:ea typeface="Arial"/>
              </a:rPr>
              <a:t>Selectors use labels to filter or select objects, and are used throughout Kubernetes.</a:t>
            </a:r>
            <a:endParaRPr b="0" lang="pt-PT" sz="2400" spc="-1" strike="noStrike">
              <a:latin typeface="Arial"/>
            </a:endParaRPr>
          </a:p>
        </p:txBody>
      </p:sp>
      <p:sp>
        <p:nvSpPr>
          <p:cNvPr id="392" name="CustomShape 3"/>
          <p:cNvSpPr/>
          <p:nvPr/>
        </p:nvSpPr>
        <p:spPr>
          <a:xfrm>
            <a:off x="4909320" y="1244160"/>
            <a:ext cx="377676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400" spc="-1" strike="noStrike">
                <a:solidFill>
                  <a:srgbClr val="1155cc"/>
                </a:solidFill>
                <a:latin typeface="Roboto Mono"/>
                <a:ea typeface="Roboto Mono"/>
              </a:rPr>
              <a:t>apiVersion: </a:t>
            </a:r>
            <a:r>
              <a:rPr b="0" lang="pt-PT" sz="1400" spc="-1" strike="noStrike">
                <a:solidFill>
                  <a:srgbClr val="cc0000"/>
                </a:solidFill>
                <a:latin typeface="Roboto Mono"/>
                <a:ea typeface="Roboto Mono"/>
              </a:rPr>
              <a:t>v1</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kind: </a:t>
            </a:r>
            <a:r>
              <a:rPr b="0" lang="pt-PT" sz="1400" spc="-1" strike="noStrike">
                <a:solidFill>
                  <a:srgbClr val="cc0000"/>
                </a:solidFill>
                <a:latin typeface="Roboto Mono"/>
                <a:ea typeface="Roboto Mono"/>
              </a:rPr>
              <a:t>Pod</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metadata:</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name:</a:t>
            </a:r>
            <a:r>
              <a:rPr b="0" lang="pt-PT" sz="1400" spc="-1" strike="noStrike">
                <a:solidFill>
                  <a:srgbClr val="000000"/>
                </a:solidFill>
                <a:latin typeface="Roboto Mono"/>
                <a:ea typeface="Roboto Mono"/>
              </a:rPr>
              <a:t> </a:t>
            </a:r>
            <a:r>
              <a:rPr b="0" lang="pt-PT" sz="1400" spc="-1" strike="noStrike">
                <a:solidFill>
                  <a:srgbClr val="cc0000"/>
                </a:solidFill>
                <a:latin typeface="Roboto Mono"/>
                <a:ea typeface="Roboto Mono"/>
              </a:rPr>
              <a:t>pod-label-example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labels:</a:t>
            </a:r>
            <a:br/>
            <a:r>
              <a:rPr b="0" lang="pt-PT" sz="1400" spc="-1" strike="noStrike">
                <a:solidFill>
                  <a:srgbClr val="1155cc"/>
                </a:solidFill>
                <a:latin typeface="Roboto Mono"/>
                <a:ea typeface="Roboto Mono"/>
              </a:rPr>
              <a:t>    app: </a:t>
            </a:r>
            <a:r>
              <a:rPr b="0" lang="pt-PT" sz="1400" spc="-1" strike="noStrike">
                <a:solidFill>
                  <a:srgbClr val="cc0000"/>
                </a:solidFill>
                <a:latin typeface="Roboto Mono"/>
                <a:ea typeface="Roboto Mono"/>
              </a:rPr>
              <a:t>nginx</a:t>
            </a:r>
            <a:br/>
            <a:r>
              <a:rPr b="0" lang="pt-PT" sz="1400" spc="-1" strike="noStrike">
                <a:solidFill>
                  <a:srgbClr val="1155cc"/>
                </a:solidFill>
                <a:latin typeface="Roboto Mono"/>
                <a:ea typeface="Roboto Mono"/>
              </a:rPr>
              <a:t>    env: </a:t>
            </a:r>
            <a:r>
              <a:rPr b="0" lang="pt-PT" sz="1400" spc="-1" strike="noStrike">
                <a:solidFill>
                  <a:srgbClr val="cc0000"/>
                </a:solidFill>
                <a:latin typeface="Roboto Mono"/>
                <a:ea typeface="Roboto Mono"/>
              </a:rPr>
              <a:t>prod</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spec:</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containers: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name: </a:t>
            </a:r>
            <a:r>
              <a:rPr b="0" lang="pt-PT" sz="1400" spc="-1" strike="noStrike">
                <a:solidFill>
                  <a:srgbClr val="cc0000"/>
                </a:solidFill>
                <a:latin typeface="Roboto Mono"/>
                <a:ea typeface="Roboto Mono"/>
              </a:rPr>
              <a:t>nginx</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image: </a:t>
            </a:r>
            <a:r>
              <a:rPr b="0" lang="pt-PT" sz="1400" spc="-1" strike="noStrike">
                <a:solidFill>
                  <a:srgbClr val="cc0000"/>
                </a:solidFill>
                <a:latin typeface="Roboto Mono"/>
                <a:ea typeface="Roboto Mono"/>
              </a:rPr>
              <a:t>nginx:stable-alpine</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ports:</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 containerPort: </a:t>
            </a:r>
            <a:r>
              <a:rPr b="0" lang="pt-PT" sz="1400" spc="-1" strike="noStrike">
                <a:solidFill>
                  <a:srgbClr val="cc0000"/>
                </a:solidFill>
                <a:latin typeface="Roboto Mono"/>
                <a:ea typeface="Roboto Mono"/>
              </a:rPr>
              <a:t>80</a:t>
            </a:r>
            <a:br/>
            <a:r>
              <a:rPr b="0" lang="pt-PT" sz="1400" spc="-1" strike="noStrike">
                <a:solidFill>
                  <a:srgbClr val="cc0000"/>
                </a:solidFill>
                <a:latin typeface="Roboto Mono"/>
                <a:ea typeface="Roboto Mono"/>
              </a:rPr>
              <a:t>  </a:t>
            </a:r>
            <a:r>
              <a:rPr b="0" lang="pt-PT" sz="1400" spc="-1" strike="noStrike">
                <a:solidFill>
                  <a:srgbClr val="1155cc"/>
                </a:solidFill>
                <a:latin typeface="Roboto Mono"/>
                <a:ea typeface="Roboto Mono"/>
              </a:rPr>
              <a:t>nodeSelector:</a:t>
            </a:r>
            <a:endParaRPr b="0" lang="pt-PT" sz="1400" spc="-1" strike="noStrike">
              <a:latin typeface="Arial"/>
            </a:endParaRPr>
          </a:p>
          <a:p>
            <a:pPr>
              <a:lnSpc>
                <a:spcPct val="100000"/>
              </a:lnSpc>
            </a:pPr>
            <a:r>
              <a:rPr b="0" lang="pt-PT" sz="1400" spc="-1" strike="noStrike">
                <a:solidFill>
                  <a:srgbClr val="1155cc"/>
                </a:solidFill>
                <a:latin typeface="Roboto Mono"/>
                <a:ea typeface="Roboto Mono"/>
              </a:rPr>
              <a:t>    </a:t>
            </a:r>
            <a:r>
              <a:rPr b="0" lang="pt-PT" sz="1400" spc="-1" strike="noStrike">
                <a:solidFill>
                  <a:srgbClr val="1155cc"/>
                </a:solidFill>
                <a:latin typeface="Roboto Mono"/>
                <a:ea typeface="Roboto Mono"/>
              </a:rPr>
              <a:t>gpu: </a:t>
            </a:r>
            <a:r>
              <a:rPr b="0" lang="pt-PT" sz="1400" spc="-1" strike="noStrike">
                <a:solidFill>
                  <a:srgbClr val="cc0000"/>
                </a:solidFill>
                <a:latin typeface="Roboto Mono"/>
                <a:ea typeface="Roboto Mono"/>
              </a:rPr>
              <a:t>nvidia</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457200" y="1335600"/>
            <a:ext cx="2250720" cy="222624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a:t>
            </a:r>
            <a:r>
              <a:rPr b="0" lang="pt-PT" sz="900" spc="-1" strike="noStrike">
                <a:solidFill>
                  <a:srgbClr val="000000"/>
                </a:solidFill>
                <a:latin typeface="Roboto Mono"/>
                <a:ea typeface="Roboto Mono"/>
              </a:rPr>
              <a:t> </a:t>
            </a:r>
            <a:r>
              <a:rPr b="0" lang="pt-PT" sz="900" spc="-1" strike="noStrike">
                <a:solidFill>
                  <a:srgbClr val="cc0000"/>
                </a:solidFill>
                <a:latin typeface="Roboto Mono"/>
                <a:ea typeface="Roboto Mono"/>
              </a:rPr>
              <a:t>pod-label-example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labels:</a:t>
            </a:r>
            <a:br/>
            <a:r>
              <a:rPr b="0" lang="pt-PT" sz="900" spc="-1" strike="noStrike">
                <a:solidFill>
                  <a:srgbClr val="1155cc"/>
                </a:solidFill>
                <a:latin typeface="Roboto Mono"/>
                <a:ea typeface="Roboto Mono"/>
              </a:rPr>
              <a:t>    app: </a:t>
            </a:r>
            <a:r>
              <a:rPr b="0" lang="pt-PT" sz="900" spc="-1" strike="noStrike">
                <a:solidFill>
                  <a:srgbClr val="cc0000"/>
                </a:solidFill>
                <a:latin typeface="Roboto Mono"/>
                <a:ea typeface="Roboto Mono"/>
              </a:rPr>
              <a:t>nginx</a:t>
            </a:r>
            <a:br/>
            <a:r>
              <a:rPr b="0" lang="pt-PT" sz="900" spc="-1" strike="noStrike">
                <a:solidFill>
                  <a:srgbClr val="1155cc"/>
                </a:solidFill>
                <a:latin typeface="Roboto Mono"/>
                <a:ea typeface="Roboto Mono"/>
              </a:rPr>
              <a:t>    env: </a:t>
            </a:r>
            <a:r>
              <a:rPr b="0" lang="pt-PT" sz="900" spc="-1" strike="noStrike">
                <a:solidFill>
                  <a:srgbClr val="cc0000"/>
                </a:solidFill>
                <a:latin typeface="Roboto Mono"/>
                <a:ea typeface="Roboto Mono"/>
              </a:rPr>
              <a:t>prod</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ports: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containerPort: </a:t>
            </a:r>
            <a:r>
              <a:rPr b="0" lang="pt-PT" sz="900" spc="-1" strike="noStrike">
                <a:solidFill>
                  <a:srgbClr val="cc0000"/>
                </a:solidFill>
                <a:latin typeface="Roboto Mono"/>
                <a:ea typeface="Roboto Mono"/>
              </a:rPr>
              <a:t>80</a:t>
            </a:r>
            <a:br/>
            <a:r>
              <a:rPr b="0" lang="pt-PT" sz="900" spc="-1" strike="noStrike">
                <a:solidFill>
                  <a:srgbClr val="cc0000"/>
                </a:solidFill>
                <a:latin typeface="Roboto Mono"/>
                <a:ea typeface="Roboto Mono"/>
              </a:rPr>
              <a:t>  </a:t>
            </a:r>
            <a:r>
              <a:rPr b="0" lang="pt-PT" sz="900" spc="-1" strike="noStrike">
                <a:solidFill>
                  <a:srgbClr val="1155cc"/>
                </a:solidFill>
                <a:latin typeface="Roboto Mono"/>
                <a:ea typeface="Roboto Mono"/>
              </a:rPr>
              <a:t>nodeSelector:</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gpu: </a:t>
            </a:r>
            <a:r>
              <a:rPr b="0" lang="pt-PT" sz="900" spc="-1" strike="noStrike">
                <a:solidFill>
                  <a:srgbClr val="cc0000"/>
                </a:solidFill>
                <a:latin typeface="Roboto Mono"/>
                <a:ea typeface="Roboto Mono"/>
              </a:rPr>
              <a:t>nvidia</a:t>
            </a:r>
            <a:endParaRPr b="0" lang="pt-PT" sz="900" spc="-1" strike="noStrike">
              <a:latin typeface="Arial"/>
            </a:endParaRPr>
          </a:p>
        </p:txBody>
      </p:sp>
      <p:pic>
        <p:nvPicPr>
          <p:cNvPr id="394" name="Google Shape;588;p85" descr=""/>
          <p:cNvPicPr/>
          <p:nvPr/>
        </p:nvPicPr>
        <p:blipFill>
          <a:blip r:embed="rId1"/>
          <a:stretch/>
        </p:blipFill>
        <p:spPr>
          <a:xfrm>
            <a:off x="2740320" y="1120320"/>
            <a:ext cx="5945760" cy="3774600"/>
          </a:xfrm>
          <a:prstGeom prst="rect">
            <a:avLst/>
          </a:prstGeom>
          <a:ln>
            <a:noFill/>
          </a:ln>
        </p:spPr>
      </p:pic>
      <p:sp>
        <p:nvSpPr>
          <p:cNvPr id="395" name="CustomShape 2"/>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gn="ctr">
              <a:lnSpc>
                <a:spcPct val="100000"/>
              </a:lnSpc>
            </a:pPr>
            <a:r>
              <a:rPr b="1" lang="pt-PT" sz="3600" spc="-1" strike="noStrike">
                <a:solidFill>
                  <a:srgbClr val="000000"/>
                </a:solidFill>
                <a:latin typeface="Arial"/>
                <a:ea typeface="Arial"/>
              </a:rPr>
              <a:t>Selector Example</a:t>
            </a:r>
            <a:endParaRPr b="0" lang="pt-PT" sz="36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45720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spcBef>
                <a:spcPts val="601"/>
              </a:spcBef>
            </a:pPr>
            <a:r>
              <a:rPr b="1" lang="pt-PT" sz="1800" spc="-1" strike="noStrike">
                <a:solidFill>
                  <a:srgbClr val="000000"/>
                </a:solidFill>
                <a:latin typeface="Arial"/>
                <a:ea typeface="Arial"/>
              </a:rPr>
              <a:t>Equality based </a:t>
            </a:r>
            <a:r>
              <a:rPr b="0" lang="pt-PT" sz="1800" spc="-1" strike="noStrike">
                <a:solidFill>
                  <a:srgbClr val="000000"/>
                </a:solidFill>
                <a:latin typeface="Arial"/>
                <a:ea typeface="Arial"/>
              </a:rPr>
              <a:t>selectors allow for simple filtering (=,==, or !=).</a:t>
            </a:r>
            <a:endParaRPr b="0" lang="pt-PT" sz="1800" spc="-1" strike="noStrike">
              <a:latin typeface="Arial"/>
            </a:endParaRPr>
          </a:p>
        </p:txBody>
      </p:sp>
      <p:sp>
        <p:nvSpPr>
          <p:cNvPr id="397" name="CustomShape 2"/>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Selector Types</a:t>
            </a:r>
            <a:endParaRPr b="0" lang="pt-PT" sz="3600" spc="-1" strike="noStrike">
              <a:latin typeface="Arial"/>
            </a:endParaRPr>
          </a:p>
        </p:txBody>
      </p:sp>
      <p:sp>
        <p:nvSpPr>
          <p:cNvPr id="398" name="CustomShape 3"/>
          <p:cNvSpPr/>
          <p:nvPr/>
        </p:nvSpPr>
        <p:spPr>
          <a:xfrm>
            <a:off x="469224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spcBef>
                <a:spcPts val="601"/>
              </a:spcBef>
            </a:pPr>
            <a:r>
              <a:rPr b="1" lang="pt-PT" sz="1800" spc="-1" strike="noStrike">
                <a:solidFill>
                  <a:srgbClr val="000000"/>
                </a:solidFill>
                <a:latin typeface="Arial"/>
                <a:ea typeface="Arial"/>
              </a:rPr>
              <a:t>Set-based </a:t>
            </a:r>
            <a:r>
              <a:rPr b="0" lang="pt-PT" sz="1800" spc="-1" strike="noStrike">
                <a:solidFill>
                  <a:srgbClr val="000000"/>
                </a:solidFill>
                <a:latin typeface="Arial"/>
                <a:ea typeface="Arial"/>
              </a:rPr>
              <a:t>selectors</a:t>
            </a:r>
            <a:r>
              <a:rPr b="1" lang="pt-PT" sz="1800" spc="-1" strike="noStrike">
                <a:solidFill>
                  <a:srgbClr val="000000"/>
                </a:solidFill>
                <a:latin typeface="Arial"/>
                <a:ea typeface="Arial"/>
              </a:rPr>
              <a:t> </a:t>
            </a:r>
            <a:r>
              <a:rPr b="0" lang="pt-PT" sz="1800" spc="-1" strike="noStrike">
                <a:solidFill>
                  <a:srgbClr val="000000"/>
                </a:solidFill>
                <a:latin typeface="Arial"/>
                <a:ea typeface="Arial"/>
              </a:rPr>
              <a:t>are supported on a limited subset of objects. However, they provide a method of filtering on a set of values, and supports multiple operators including: </a:t>
            </a:r>
            <a:r>
              <a:rPr b="0" lang="pt-PT" sz="1800" spc="-1" strike="noStrike">
                <a:solidFill>
                  <a:srgbClr val="cc0000"/>
                </a:solidFill>
                <a:latin typeface="Roboto Mono"/>
                <a:ea typeface="Roboto Mono"/>
              </a:rPr>
              <a:t>in</a:t>
            </a:r>
            <a:r>
              <a:rPr b="0" lang="pt-PT" sz="1800" spc="-1" strike="noStrike">
                <a:solidFill>
                  <a:srgbClr val="000000"/>
                </a:solidFill>
                <a:latin typeface="Arial"/>
                <a:ea typeface="Arial"/>
              </a:rPr>
              <a:t>, </a:t>
            </a:r>
            <a:r>
              <a:rPr b="0" lang="pt-PT" sz="1800" spc="-1" strike="noStrike">
                <a:solidFill>
                  <a:srgbClr val="cc0000"/>
                </a:solidFill>
                <a:latin typeface="Roboto Mono"/>
                <a:ea typeface="Roboto Mono"/>
              </a:rPr>
              <a:t>notin</a:t>
            </a:r>
            <a:r>
              <a:rPr b="0" lang="pt-PT" sz="1800" spc="-1" strike="noStrike">
                <a:solidFill>
                  <a:srgbClr val="000000"/>
                </a:solidFill>
                <a:latin typeface="Arial"/>
                <a:ea typeface="Arial"/>
              </a:rPr>
              <a:t>, and </a:t>
            </a:r>
            <a:r>
              <a:rPr b="0" lang="pt-PT" sz="1800" spc="-1" strike="noStrike">
                <a:solidFill>
                  <a:srgbClr val="cc0000"/>
                </a:solidFill>
                <a:latin typeface="Roboto Mono"/>
                <a:ea typeface="Roboto Mono"/>
              </a:rPr>
              <a:t>exist</a:t>
            </a:r>
            <a:r>
              <a:rPr b="0" lang="pt-PT" sz="1800" spc="-1" strike="noStrike">
                <a:solidFill>
                  <a:srgbClr val="000000"/>
                </a:solidFill>
                <a:latin typeface="Arial"/>
                <a:ea typeface="Arial"/>
              </a:rPr>
              <a:t>.  </a:t>
            </a:r>
            <a:endParaRPr b="0" lang="pt-PT" sz="1800" spc="-1" strike="noStrike">
              <a:latin typeface="Arial"/>
            </a:endParaRPr>
          </a:p>
        </p:txBody>
      </p:sp>
      <p:sp>
        <p:nvSpPr>
          <p:cNvPr id="399" name="CustomShape 4"/>
          <p:cNvSpPr/>
          <p:nvPr/>
        </p:nvSpPr>
        <p:spPr>
          <a:xfrm>
            <a:off x="4991760" y="3171960"/>
            <a:ext cx="3312360" cy="140904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selector: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matchExpressions: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key: </a:t>
            </a:r>
            <a:r>
              <a:rPr b="0" lang="pt-PT" sz="1600" spc="-1" strike="noStrike">
                <a:solidFill>
                  <a:srgbClr val="cc0000"/>
                </a:solidFill>
                <a:latin typeface="Roboto Mono"/>
                <a:ea typeface="Roboto Mono"/>
              </a:rPr>
              <a:t>gpu</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operator: </a:t>
            </a:r>
            <a:r>
              <a:rPr b="0" lang="pt-PT" sz="1600" spc="-1" strike="noStrike">
                <a:solidFill>
                  <a:srgbClr val="cc0000"/>
                </a:solidFill>
                <a:latin typeface="Roboto Mono"/>
                <a:ea typeface="Roboto Mono"/>
              </a:rPr>
              <a:t>in</a:t>
            </a:r>
            <a:r>
              <a:rPr b="0" lang="pt-PT" sz="1600" spc="-1" strike="noStrike">
                <a:solidFill>
                  <a:srgbClr val="1155cc"/>
                </a:solidFill>
                <a:latin typeface="Roboto Mono"/>
                <a:ea typeface="Roboto Mono"/>
              </a:rPr>
              <a:t> </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values: </a:t>
            </a:r>
            <a:r>
              <a:rPr b="0" lang="pt-PT" sz="1600" spc="-1" strike="noStrike">
                <a:solidFill>
                  <a:srgbClr val="cc0000"/>
                </a:solidFill>
                <a:latin typeface="Roboto Mono"/>
                <a:ea typeface="Roboto Mono"/>
              </a:rPr>
              <a:t>[“nvidia”]</a:t>
            </a:r>
            <a:endParaRPr b="0" lang="pt-PT" sz="1600" spc="-1" strike="noStrike">
              <a:latin typeface="Arial"/>
            </a:endParaRPr>
          </a:p>
          <a:p>
            <a:pPr>
              <a:lnSpc>
                <a:spcPct val="100000"/>
              </a:lnSpc>
            </a:pPr>
            <a:endParaRPr b="0" lang="pt-PT" sz="1600" spc="-1" strike="noStrike">
              <a:latin typeface="Arial"/>
            </a:endParaRPr>
          </a:p>
          <a:p>
            <a:pPr>
              <a:lnSpc>
                <a:spcPct val="100000"/>
              </a:lnSpc>
            </a:pPr>
            <a:endParaRPr b="0" lang="pt-PT" sz="1600" spc="-1" strike="noStrike">
              <a:latin typeface="Arial"/>
            </a:endParaRPr>
          </a:p>
        </p:txBody>
      </p:sp>
      <p:sp>
        <p:nvSpPr>
          <p:cNvPr id="400" name="CustomShape 5"/>
          <p:cNvSpPr/>
          <p:nvPr/>
        </p:nvSpPr>
        <p:spPr>
          <a:xfrm>
            <a:off x="798120" y="3180600"/>
            <a:ext cx="3312360" cy="13914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selector: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matchLabels: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gpu: </a:t>
            </a:r>
            <a:r>
              <a:rPr b="0" lang="pt-PT" sz="1600" spc="-1" strike="noStrike">
                <a:solidFill>
                  <a:srgbClr val="cc0000"/>
                </a:solidFill>
                <a:latin typeface="Roboto Mono"/>
                <a:ea typeface="Roboto Mono"/>
              </a:rPr>
              <a:t>nvidia</a:t>
            </a:r>
            <a:endParaRPr b="0" lang="pt-PT" sz="16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latin typeface="Arial"/>
            </a:endParaRPr>
          </a:p>
        </p:txBody>
      </p:sp>
      <p:sp>
        <p:nvSpPr>
          <p:cNvPr id="40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latin typeface="Arial"/>
            </a:endParaRPr>
          </a:p>
          <a:p>
            <a:pPr marL="457200" indent="-380160">
              <a:lnSpc>
                <a:spcPct val="100000"/>
              </a:lnSpc>
              <a:spcBef>
                <a:spcPts val="1001"/>
              </a:spcBef>
              <a:buClr>
                <a:srgbClr val="000000"/>
              </a:buClr>
              <a:buFont typeface="Arial"/>
              <a:buChar char="●"/>
            </a:pPr>
            <a:r>
              <a:rPr b="1" lang="pt-PT" sz="2400" spc="-1" strike="noStrike">
                <a:solidFill>
                  <a:srgbClr val="000000"/>
                </a:solidFill>
                <a:latin typeface="Arial"/>
                <a:ea typeface="Arial"/>
              </a:rPr>
              <a:t>Durable resource </a:t>
            </a:r>
            <a:r>
              <a:rPr b="0" lang="pt-PT" sz="2400" spc="-1" strike="noStrike">
                <a:solidFill>
                  <a:srgbClr val="000000"/>
                </a:solidFill>
                <a:latin typeface="Arial"/>
                <a:ea typeface="Arial"/>
              </a:rPr>
              <a:t>(unlike Pods) </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cluster-unique IP</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latin typeface="Arial"/>
            </a:endParaRPr>
          </a:p>
          <a:p>
            <a:pPr>
              <a:lnSpc>
                <a:spcPct val="100000"/>
              </a:lnSpc>
            </a:pPr>
            <a:endParaRPr b="0" lang="pt-PT" sz="2400" spc="-1" strike="noStrike">
              <a:latin typeface="Arial"/>
            </a:endParaRPr>
          </a:p>
          <a:p>
            <a:pPr>
              <a:lnSpc>
                <a:spcPct val="100000"/>
              </a:lnSpc>
            </a:pPr>
            <a:endParaRPr b="0" lang="pt-PT" sz="2400" spc="-1" strike="noStrike">
              <a:latin typeface="Arial"/>
            </a:endParaRPr>
          </a:p>
          <a:p>
            <a:pPr>
              <a:lnSpc>
                <a:spcPct val="100000"/>
              </a:lnSpc>
            </a:pPr>
            <a:endParaRPr b="0" lang="pt-PT" sz="2400" spc="-1" strike="noStrike">
              <a:latin typeface="Arial"/>
            </a:endParaRPr>
          </a:p>
          <a:p>
            <a:pPr>
              <a:lnSpc>
                <a:spcPct val="100000"/>
              </a:lnSpc>
            </a:pPr>
            <a:endParaRPr b="0" lang="pt-PT" sz="2400" spc="-1" strike="noStrike">
              <a:latin typeface="Arial"/>
            </a:endParaRPr>
          </a:p>
          <a:p>
            <a:pPr>
              <a:lnSpc>
                <a:spcPct val="100000"/>
              </a:lnSpc>
            </a:pPr>
            <a:endParaRPr b="0" lang="pt-PT" sz="2400" spc="-1" strike="noStrike">
              <a:latin typeface="Arial"/>
            </a:endParaRPr>
          </a:p>
          <a:p>
            <a:pPr>
              <a:lnSpc>
                <a:spcPct val="100000"/>
              </a:lnSpc>
            </a:pPr>
            <a:br/>
            <a:br/>
            <a:endParaRPr b="0" lang="pt-PT" sz="2400" spc="-1" strike="noStrike">
              <a:latin typeface="Arial"/>
            </a:endParaRPr>
          </a:p>
        </p:txBody>
      </p:sp>
      <p:sp>
        <p:nvSpPr>
          <p:cNvPr id="403" name="CustomShape 3"/>
          <p:cNvSpPr/>
          <p:nvPr/>
        </p:nvSpPr>
        <p:spPr>
          <a:xfrm>
            <a:off x="457200" y="3533040"/>
            <a:ext cx="8228880" cy="47880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601"/>
              </a:spcBef>
            </a:pPr>
            <a:r>
              <a:rPr b="1" lang="pt-PT" sz="2200" spc="-1" strike="noStrike">
                <a:solidFill>
                  <a:srgbClr val="cc4125"/>
                </a:solidFill>
                <a:latin typeface="Roboto Mono"/>
                <a:ea typeface="Roboto Mono"/>
              </a:rPr>
              <a:t>&lt;service name&gt;</a:t>
            </a:r>
            <a:r>
              <a:rPr b="1" lang="pt-PT" sz="2200" spc="-1" strike="noStrike">
                <a:solidFill>
                  <a:srgbClr val="000000"/>
                </a:solidFill>
                <a:latin typeface="Roboto Mono"/>
                <a:ea typeface="Roboto Mono"/>
              </a:rPr>
              <a:t>.</a:t>
            </a:r>
            <a:r>
              <a:rPr b="1" lang="pt-PT" sz="2200" spc="-1" strike="noStrike">
                <a:solidFill>
                  <a:srgbClr val="f6b26b"/>
                </a:solidFill>
                <a:latin typeface="Roboto Mono"/>
                <a:ea typeface="Roboto Mono"/>
              </a:rPr>
              <a:t>&lt;namespace&gt;</a:t>
            </a:r>
            <a:r>
              <a:rPr b="1" lang="pt-PT" sz="2200" spc="-1" strike="noStrike">
                <a:solidFill>
                  <a:srgbClr val="000000"/>
                </a:solidFill>
                <a:latin typeface="Roboto Mono"/>
                <a:ea typeface="Roboto Mono"/>
              </a:rPr>
              <a:t>.svc.cluster.local</a:t>
            </a:r>
            <a:endParaRPr b="0" lang="pt-PT" sz="22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latin typeface="Arial"/>
            </a:endParaRPr>
          </a:p>
        </p:txBody>
      </p:sp>
      <p:sp>
        <p:nvSpPr>
          <p:cNvPr id="40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Target Pods using </a:t>
            </a:r>
            <a:r>
              <a:rPr b="1" lang="pt-PT" sz="2400" spc="-1" strike="noStrike">
                <a:solidFill>
                  <a:srgbClr val="000000"/>
                </a:solidFill>
                <a:latin typeface="Arial"/>
                <a:ea typeface="Arial"/>
              </a:rPr>
              <a:t>equality based selectors</a:t>
            </a:r>
            <a:r>
              <a:rPr b="0" lang="pt-PT" sz="2400" spc="-1" strike="noStrike">
                <a:solidFill>
                  <a:srgbClr val="000000"/>
                </a:solidFill>
                <a:latin typeface="Arial"/>
                <a:ea typeface="Arial"/>
              </a:rPr>
              <a: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Uses </a:t>
            </a: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to provide simple load-balancing.</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1" lang="pt-PT" sz="2400" spc="-1" strike="noStrike">
                <a:solidFill>
                  <a:srgbClr val="000000"/>
                </a:solidFill>
                <a:latin typeface="Arial"/>
                <a:ea typeface="Arial"/>
              </a:rPr>
              <a:t>kube-proxy</a:t>
            </a:r>
            <a:r>
              <a:rPr b="0" lang="pt-PT" sz="2400" spc="-1" strike="noStrike">
                <a:solidFill>
                  <a:srgbClr val="000000"/>
                </a:solidFill>
                <a:latin typeface="Arial"/>
                <a:ea typeface="Arial"/>
              </a:rPr>
              <a:t> acts as a daemon that creates </a:t>
            </a:r>
            <a:r>
              <a:rPr b="1" lang="pt-PT" sz="2400" spc="-1" strike="noStrike">
                <a:solidFill>
                  <a:srgbClr val="000000"/>
                </a:solidFill>
                <a:latin typeface="Arial"/>
                <a:ea typeface="Arial"/>
              </a:rPr>
              <a:t>local entries</a:t>
            </a:r>
            <a:r>
              <a:rPr b="0" lang="pt-PT" sz="2400" spc="-1" strike="noStrike">
                <a:solidFill>
                  <a:srgbClr val="000000"/>
                </a:solidFill>
                <a:latin typeface="Arial"/>
                <a:ea typeface="Arial"/>
              </a:rPr>
              <a:t> in the host’s iptables for every service. </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Service Types</a:t>
            </a:r>
            <a:endParaRPr b="0" lang="pt-PT" sz="3600" spc="-1" strike="noStrike">
              <a:latin typeface="Arial"/>
            </a:endParaRPr>
          </a:p>
        </p:txBody>
      </p:sp>
      <p:sp>
        <p:nvSpPr>
          <p:cNvPr id="40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3000" spc="-1" strike="noStrike">
                <a:solidFill>
                  <a:srgbClr val="000000"/>
                </a:solidFill>
                <a:latin typeface="Arial"/>
                <a:ea typeface="Arial"/>
              </a:rPr>
              <a:t>There are 4 major service types:</a:t>
            </a:r>
            <a:endParaRPr b="0" lang="pt-PT" sz="3000" spc="-1" strike="noStrike">
              <a:latin typeface="Arial"/>
            </a:endParaRPr>
          </a:p>
          <a:p>
            <a:pPr marL="457200" indent="-418320">
              <a:lnSpc>
                <a:spcPct val="100000"/>
              </a:lnSpc>
              <a:spcBef>
                <a:spcPts val="601"/>
              </a:spcBef>
              <a:buClr>
                <a:srgbClr val="000000"/>
              </a:buClr>
              <a:buFont typeface="Arial"/>
              <a:buChar char="●"/>
            </a:pPr>
            <a:r>
              <a:rPr b="1" lang="pt-PT" sz="3000" spc="-1" strike="noStrike">
                <a:solidFill>
                  <a:srgbClr val="000000"/>
                </a:solidFill>
                <a:latin typeface="Arial"/>
                <a:ea typeface="Arial"/>
              </a:rPr>
              <a:t>ClusterIP</a:t>
            </a:r>
            <a:r>
              <a:rPr b="0" lang="pt-PT" sz="3000" spc="-1" strike="noStrike">
                <a:solidFill>
                  <a:srgbClr val="000000"/>
                </a:solidFill>
                <a:latin typeface="Arial"/>
                <a:ea typeface="Arial"/>
              </a:rPr>
              <a:t> (default)</a:t>
            </a:r>
            <a:endParaRPr b="0" lang="pt-PT" sz="3000" spc="-1" strike="noStrike">
              <a:latin typeface="Arial"/>
            </a:endParaRPr>
          </a:p>
          <a:p>
            <a:pPr marL="457200" indent="-418320">
              <a:lnSpc>
                <a:spcPct val="100000"/>
              </a:lnSpc>
              <a:buClr>
                <a:srgbClr val="000000"/>
              </a:buClr>
              <a:buFont typeface="Arial"/>
              <a:buChar char="●"/>
            </a:pPr>
            <a:r>
              <a:rPr b="1" lang="pt-PT" sz="3000" spc="-1" strike="noStrike">
                <a:solidFill>
                  <a:srgbClr val="000000"/>
                </a:solidFill>
                <a:latin typeface="Arial"/>
                <a:ea typeface="Arial"/>
              </a:rPr>
              <a:t>NodePort</a:t>
            </a:r>
            <a:endParaRPr b="0" lang="pt-PT" sz="3000" spc="-1" strike="noStrike">
              <a:latin typeface="Arial"/>
            </a:endParaRPr>
          </a:p>
          <a:p>
            <a:pPr marL="457200" indent="-418320">
              <a:lnSpc>
                <a:spcPct val="100000"/>
              </a:lnSpc>
              <a:buClr>
                <a:srgbClr val="000000"/>
              </a:buClr>
              <a:buFont typeface="Arial"/>
              <a:buChar char="●"/>
            </a:pPr>
            <a:r>
              <a:rPr b="1" lang="pt-PT" sz="3000" spc="-1" strike="noStrike">
                <a:solidFill>
                  <a:srgbClr val="000000"/>
                </a:solidFill>
                <a:latin typeface="Arial"/>
                <a:ea typeface="Arial"/>
              </a:rPr>
              <a:t>LoadBalancer</a:t>
            </a:r>
            <a:endParaRPr b="0" lang="pt-PT" sz="3000" spc="-1" strike="noStrike">
              <a:latin typeface="Arial"/>
            </a:endParaRPr>
          </a:p>
          <a:p>
            <a:pPr marL="457200" indent="-418320">
              <a:lnSpc>
                <a:spcPct val="100000"/>
              </a:lnSpc>
              <a:buClr>
                <a:srgbClr val="000000"/>
              </a:buClr>
              <a:buFont typeface="Arial"/>
              <a:buChar char="●"/>
            </a:pPr>
            <a:r>
              <a:rPr b="1" lang="pt-PT" sz="3000" spc="-1" strike="noStrike">
                <a:solidFill>
                  <a:srgbClr val="000000"/>
                </a:solidFill>
                <a:latin typeface="Arial"/>
                <a:ea typeface="Arial"/>
              </a:rPr>
              <a:t>ExternalName</a:t>
            </a:r>
            <a:endParaRPr b="0" lang="pt-PT" sz="3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ClusterIP Service</a:t>
            </a:r>
            <a:endParaRPr b="0" lang="pt-PT" sz="3600" spc="-1" strike="noStrike">
              <a:latin typeface="Arial"/>
            </a:endParaRPr>
          </a:p>
        </p:txBody>
      </p:sp>
      <p:sp>
        <p:nvSpPr>
          <p:cNvPr id="409" name="CustomShape 2"/>
          <p:cNvSpPr/>
          <p:nvPr/>
        </p:nvSpPr>
        <p:spPr>
          <a:xfrm>
            <a:off x="457200" y="1288080"/>
            <a:ext cx="4718160" cy="363708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1" lang="pt-PT" sz="2400" spc="-1" strike="noStrike">
                <a:solidFill>
                  <a:srgbClr val="000000"/>
                </a:solidFill>
                <a:latin typeface="Arial"/>
                <a:ea typeface="Arial"/>
              </a:rPr>
              <a:t>ClusterIP</a:t>
            </a:r>
            <a:r>
              <a:rPr b="0" lang="pt-PT" sz="2400" spc="-1" strike="noStrike">
                <a:solidFill>
                  <a:srgbClr val="000000"/>
                </a:solidFill>
                <a:latin typeface="Arial"/>
                <a:ea typeface="Arial"/>
              </a:rPr>
              <a:t> services exposes a service on a strictly cluster internal virtual IP.</a:t>
            </a:r>
            <a:endParaRPr b="0" lang="pt-PT" sz="2400" spc="-1" strike="noStrike">
              <a:latin typeface="Arial"/>
            </a:endParaRPr>
          </a:p>
        </p:txBody>
      </p:sp>
      <p:sp>
        <p:nvSpPr>
          <p:cNvPr id="410" name="CustomShape 3"/>
          <p:cNvSpPr/>
          <p:nvPr/>
        </p:nvSpPr>
        <p:spPr>
          <a:xfrm>
            <a:off x="5430240" y="1288080"/>
            <a:ext cx="325584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protocol: </a:t>
            </a:r>
            <a:r>
              <a:rPr b="0" lang="pt-PT" sz="1600" spc="-1" strike="noStrike">
                <a:solidFill>
                  <a:srgbClr val="cc0000"/>
                </a:solidFill>
                <a:latin typeface="Roboto Mono"/>
                <a:ea typeface="Roboto Mono"/>
              </a:rPr>
              <a:t>TCP</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11" name="Google Shape;629;p91" descr=""/>
          <p:cNvPicPr/>
          <p:nvPr/>
        </p:nvPicPr>
        <p:blipFill>
          <a:blip r:embed="rId1"/>
          <a:stretch/>
        </p:blipFill>
        <p:spPr>
          <a:xfrm>
            <a:off x="4709160" y="1041840"/>
            <a:ext cx="3976920" cy="3705480"/>
          </a:xfrm>
          <a:prstGeom prst="rect">
            <a:avLst/>
          </a:prstGeom>
          <a:ln>
            <a:noFill/>
          </a:ln>
        </p:spPr>
      </p:pic>
      <p:sp>
        <p:nvSpPr>
          <p:cNvPr id="41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Cluster IP Service</a:t>
            </a:r>
            <a:br/>
            <a:endParaRPr b="0" lang="pt-PT" sz="3600" spc="-1" strike="noStrike">
              <a:latin typeface="Arial"/>
            </a:endParaRPr>
          </a:p>
        </p:txBody>
      </p:sp>
      <p:sp>
        <p:nvSpPr>
          <p:cNvPr id="413" name="CustomShape 2"/>
          <p:cNvSpPr/>
          <p:nvPr/>
        </p:nvSpPr>
        <p:spPr>
          <a:xfrm>
            <a:off x="722880" y="1296000"/>
            <a:ext cx="3310560" cy="1739160"/>
          </a:xfrm>
          <a:prstGeom prst="rect">
            <a:avLst/>
          </a:prstGeom>
          <a:noFill/>
          <a:ln w="936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783f04"/>
                </a:solidFill>
                <a:latin typeface="Roboto Mono"/>
                <a:ea typeface="Roboto Mono"/>
              </a:rPr>
              <a:t>Name:         example-prod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Selector:     app=nginx,env=prod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Type:         ClusterIP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IP:           10.96.28.176</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Port:         &lt;unset&gt;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TargetPort: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Endpoints:    10.255.16.3:80,</a:t>
            </a:r>
            <a:br/>
            <a:r>
              <a:rPr b="0" lang="pt-PT" sz="1200" spc="-1" strike="noStrike">
                <a:solidFill>
                  <a:srgbClr val="783f04"/>
                </a:solidFill>
                <a:latin typeface="Roboto Mono"/>
                <a:ea typeface="Roboto Mono"/>
              </a:rPr>
              <a:t>              10.255.16.4:80</a:t>
            </a:r>
            <a:endParaRPr b="0" lang="pt-PT" sz="1200" spc="-1" strike="noStrike">
              <a:latin typeface="Arial"/>
            </a:endParaRPr>
          </a:p>
          <a:p>
            <a:pPr>
              <a:lnSpc>
                <a:spcPct val="100000"/>
              </a:lnSpc>
            </a:pPr>
            <a:endParaRPr b="0" lang="pt-PT" sz="1200" spc="-1" strike="noStrike">
              <a:latin typeface="Arial"/>
            </a:endParaRPr>
          </a:p>
          <a:p>
            <a:pPr>
              <a:lnSpc>
                <a:spcPct val="100000"/>
              </a:lnSpc>
            </a:pPr>
            <a:endParaRPr b="0" lang="pt-PT" sz="1200" spc="-1" strike="noStrike">
              <a:latin typeface="Arial"/>
            </a:endParaRPr>
          </a:p>
        </p:txBody>
      </p:sp>
      <p:sp>
        <p:nvSpPr>
          <p:cNvPr id="414" name="CustomShape 3"/>
          <p:cNvSpPr/>
          <p:nvPr/>
        </p:nvSpPr>
        <p:spPr>
          <a:xfrm>
            <a:off x="722880" y="3791880"/>
            <a:ext cx="3985560" cy="680760"/>
          </a:xfrm>
          <a:prstGeom prst="rect">
            <a:avLst/>
          </a:prstGeom>
          <a:noFill/>
          <a:ln w="9360">
            <a:solidFill>
              <a:srgbClr val="000000"/>
            </a:solidFill>
            <a:round/>
          </a:ln>
        </p:spPr>
        <p:style>
          <a:lnRef idx="0"/>
          <a:fillRef idx="0"/>
          <a:effectRef idx="0"/>
          <a:fontRef idx="minor"/>
        </p:style>
        <p:txBody>
          <a:bodyPr lIns="90000" rIns="90000" tIns="91440" bIns="91440">
            <a:noAutofit/>
          </a:bodyPr>
          <a:p>
            <a:pPr>
              <a:lnSpc>
                <a:spcPct val="100000"/>
              </a:lnSpc>
            </a:pPr>
            <a:r>
              <a:rPr b="0" lang="pt-PT" sz="800" spc="-1" strike="noStrike">
                <a:solidFill>
                  <a:srgbClr val="783f04"/>
                </a:solidFill>
                <a:latin typeface="Roboto Mono"/>
                <a:ea typeface="Roboto Mono"/>
              </a:rPr>
              <a:t>/ # nslookup example-prod.default.svc.cluster.local</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example-prod.default.svc.cluster.local</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Address 1: 10.96.28.176 example-prod.default.svc.cluster.local</a:t>
            </a:r>
            <a:endParaRPr b="0" lang="pt-PT" sz="800" spc="-1" strike="noStrike">
              <a:latin typeface="Arial"/>
            </a:endParaRPr>
          </a:p>
        </p:txBody>
      </p:sp>
      <p:sp>
        <p:nvSpPr>
          <p:cNvPr id="415" name="CustomShape 4"/>
          <p:cNvSpPr/>
          <p:nvPr/>
        </p:nvSpPr>
        <p:spPr>
          <a:xfrm flipH="1" rot="10800000">
            <a:off x="4709160" y="4071960"/>
            <a:ext cx="417240" cy="60480"/>
          </a:xfrm>
          <a:custGeom>
            <a:avLst/>
            <a:gdLst/>
            <a:ahLst/>
            <a:rect l="l" t="t" r="r" b="b"/>
            <a:pathLst>
              <a:path w="21600" h="21600">
                <a:moveTo>
                  <a:pt x="0" y="0"/>
                </a:moveTo>
                <a:lnTo>
                  <a:pt x="21600" y="21600"/>
                </a:lnTo>
              </a:path>
            </a:pathLst>
          </a:custGeom>
          <a:noFill/>
          <a:ln w="19080">
            <a:solidFill>
              <a:srgbClr val="000000"/>
            </a:solidFill>
            <a:round/>
            <a:tailEnd len="med" type="stealth"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Self Healing</a:t>
            </a:r>
            <a:endParaRPr b="0" lang="pt-PT" sz="3600" spc="-1" strike="noStrike">
              <a:latin typeface="Arial"/>
            </a:endParaRPr>
          </a:p>
        </p:txBody>
      </p:sp>
      <p:sp>
        <p:nvSpPr>
          <p:cNvPr id="302"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2400" spc="-1" strike="noStrike">
                <a:solidFill>
                  <a:srgbClr val="000000"/>
                </a:solidFill>
                <a:latin typeface="Arial"/>
                <a:ea typeface="Arial"/>
              </a:rPr>
              <a:t>Kubernetes will </a:t>
            </a:r>
            <a:r>
              <a:rPr b="1" lang="pt-PT" sz="2400" spc="-1" strike="noStrike">
                <a:solidFill>
                  <a:srgbClr val="000000"/>
                </a:solidFill>
                <a:latin typeface="Arial"/>
                <a:ea typeface="Arial"/>
              </a:rPr>
              <a:t>ALWAYS</a:t>
            </a:r>
            <a:r>
              <a:rPr b="0" lang="pt-PT" sz="2400" spc="-1" strike="noStrike">
                <a:solidFill>
                  <a:srgbClr val="000000"/>
                </a:solidFill>
                <a:latin typeface="Arial"/>
                <a:ea typeface="Arial"/>
              </a:rPr>
              <a:t> try and steer the cluster to its desired state.</a:t>
            </a:r>
            <a:endParaRPr b="0" lang="pt-PT" sz="2400" spc="-1" strike="noStrike">
              <a:latin typeface="Arial"/>
            </a:endParaRPr>
          </a:p>
          <a:p>
            <a:pPr>
              <a:lnSpc>
                <a:spcPct val="100000"/>
              </a:lnSpc>
              <a:spcBef>
                <a:spcPts val="601"/>
              </a:spcBef>
            </a:pPr>
            <a:endParaRPr b="0" lang="pt-PT" sz="2400" spc="-1" strike="noStrike">
              <a:latin typeface="Arial"/>
            </a:endParaRPr>
          </a:p>
          <a:p>
            <a:pPr marL="457200" indent="-380160">
              <a:lnSpc>
                <a:spcPct val="100000"/>
              </a:lnSpc>
              <a:spcBef>
                <a:spcPts val="601"/>
              </a:spcBef>
              <a:buClr>
                <a:srgbClr val="000000"/>
              </a:buClr>
              <a:buFont typeface="Arial"/>
              <a:buChar char="●"/>
            </a:pPr>
            <a:r>
              <a:rPr b="1" lang="pt-PT" sz="2400" spc="-1" strike="noStrike">
                <a:solidFill>
                  <a:srgbClr val="000000"/>
                </a:solidFill>
                <a:latin typeface="Arial"/>
                <a:ea typeface="Arial"/>
              </a:rPr>
              <a:t>Me:</a:t>
            </a:r>
            <a:r>
              <a:rPr b="0" lang="pt-PT" sz="2400" spc="-1" strike="noStrike">
                <a:solidFill>
                  <a:srgbClr val="000000"/>
                </a:solidFill>
                <a:latin typeface="Arial"/>
                <a:ea typeface="Arial"/>
              </a:rPr>
              <a:t> “I want 3 healthy instances of redis to always be running.”</a:t>
            </a:r>
            <a:endParaRPr b="0" lang="pt-PT" sz="2400" spc="-1" strike="noStrike">
              <a:latin typeface="Arial"/>
            </a:endParaRPr>
          </a:p>
          <a:p>
            <a:pPr marL="457200" indent="-380160">
              <a:lnSpc>
                <a:spcPct val="100000"/>
              </a:lnSpc>
              <a:buClr>
                <a:srgbClr val="000000"/>
              </a:buClr>
              <a:buFont typeface="Arial"/>
              <a:buChar char="●"/>
            </a:pPr>
            <a:r>
              <a:rPr b="1" lang="pt-PT" sz="2400" spc="-1" strike="noStrike">
                <a:solidFill>
                  <a:srgbClr val="000000"/>
                </a:solidFill>
                <a:latin typeface="Arial"/>
                <a:ea typeface="Arial"/>
              </a:rPr>
              <a:t>Kubernetes:</a:t>
            </a:r>
            <a:r>
              <a:rPr b="0" lang="pt-PT" sz="2400" spc="-1" strike="noStrike">
                <a:solidFill>
                  <a:srgbClr val="000000"/>
                </a:solidFill>
                <a:latin typeface="Arial"/>
                <a:ea typeface="Arial"/>
              </a:rPr>
              <a:t> “Okay, I’ll ensure there are always 3 instances up and running.”</a:t>
            </a:r>
            <a:endParaRPr b="0" lang="pt-PT" sz="2400" spc="-1" strike="noStrike">
              <a:latin typeface="Arial"/>
            </a:endParaRPr>
          </a:p>
          <a:p>
            <a:pPr marL="457200" indent="-380160">
              <a:lnSpc>
                <a:spcPct val="100000"/>
              </a:lnSpc>
              <a:buClr>
                <a:srgbClr val="000000"/>
              </a:buClr>
              <a:buFont typeface="Arial"/>
              <a:buChar char="●"/>
            </a:pPr>
            <a:r>
              <a:rPr b="1" lang="pt-PT" sz="2400" spc="-1" strike="noStrike">
                <a:solidFill>
                  <a:srgbClr val="000000"/>
                </a:solidFill>
                <a:latin typeface="Arial"/>
                <a:ea typeface="Arial"/>
              </a:rPr>
              <a:t>Kubernetes:</a:t>
            </a:r>
            <a:r>
              <a:rPr b="0" lang="pt-PT" sz="2400" spc="-1" strike="noStrike">
                <a:solidFill>
                  <a:srgbClr val="000000"/>
                </a:solidFill>
                <a:latin typeface="Arial"/>
                <a:ea typeface="Arial"/>
              </a:rPr>
              <a:t> “Oh look, one has died. I’m going to attempt to spin up a new one.”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ClusterIP Service Without Selector</a:t>
            </a:r>
            <a:endParaRPr b="0" lang="pt-PT" sz="3600" spc="-1" strike="noStrike">
              <a:latin typeface="Arial"/>
            </a:endParaRPr>
          </a:p>
        </p:txBody>
      </p:sp>
      <p:pic>
        <p:nvPicPr>
          <p:cNvPr id="417" name="Picture 4" descr=""/>
          <p:cNvPicPr/>
          <p:nvPr/>
        </p:nvPicPr>
        <p:blipFill>
          <a:blip r:embed="rId1"/>
          <a:stretch/>
        </p:blipFill>
        <p:spPr>
          <a:xfrm>
            <a:off x="4684680" y="1380960"/>
            <a:ext cx="3714840" cy="3392640"/>
          </a:xfrm>
          <a:prstGeom prst="rect">
            <a:avLst/>
          </a:prstGeom>
          <a:ln>
            <a:noFill/>
          </a:ln>
        </p:spPr>
      </p:pic>
      <p:pic>
        <p:nvPicPr>
          <p:cNvPr id="418" name="Picture 6" descr=""/>
          <p:cNvPicPr/>
          <p:nvPr/>
        </p:nvPicPr>
        <p:blipFill>
          <a:blip r:embed="rId2"/>
          <a:stretch/>
        </p:blipFill>
        <p:spPr>
          <a:xfrm>
            <a:off x="379080" y="1316880"/>
            <a:ext cx="3821400" cy="345672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NodePort Service</a:t>
            </a:r>
            <a:endParaRPr b="0" lang="pt-PT" sz="3600" spc="-1" strike="noStrike">
              <a:latin typeface="Arial"/>
            </a:endParaRPr>
          </a:p>
        </p:txBody>
      </p:sp>
      <p:sp>
        <p:nvSpPr>
          <p:cNvPr id="420" name="CustomShape 2"/>
          <p:cNvSpPr/>
          <p:nvPr/>
        </p:nvSpPr>
        <p:spPr>
          <a:xfrm>
            <a:off x="457200" y="1288080"/>
            <a:ext cx="4711680" cy="363708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1" lang="pt-PT" sz="2400" spc="-1" strike="noStrike">
                <a:solidFill>
                  <a:srgbClr val="000000"/>
                </a:solidFill>
                <a:latin typeface="Arial"/>
                <a:ea typeface="Arial"/>
              </a:rPr>
              <a:t>NodePort </a:t>
            </a:r>
            <a:r>
              <a:rPr b="0" lang="pt-PT" sz="2400" spc="-1" strike="noStrike">
                <a:solidFill>
                  <a:srgbClr val="000000"/>
                </a:solidFill>
                <a:latin typeface="Arial"/>
                <a:ea typeface="Arial"/>
              </a:rPr>
              <a:t>services extend the </a:t>
            </a:r>
            <a:r>
              <a:rPr b="1" lang="pt-PT" sz="2400" spc="-1" strike="noStrike">
                <a:solidFill>
                  <a:srgbClr val="000000"/>
                </a:solidFill>
                <a:latin typeface="Arial"/>
                <a:ea typeface="Arial"/>
              </a:rPr>
              <a:t>ClusterIP </a:t>
            </a:r>
            <a:r>
              <a:rPr b="0" lang="pt-PT" sz="2400" spc="-1" strike="noStrike">
                <a:solidFill>
                  <a:srgbClr val="000000"/>
                </a:solidFill>
                <a:latin typeface="Arial"/>
                <a:ea typeface="Arial"/>
              </a:rPr>
              <a:t>service.</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Exposes a port on every node’s IP.</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Port can either be statically defined, or dynamically taken from a range between 30000-32767.</a:t>
            </a:r>
            <a:endParaRPr b="0" lang="pt-PT" sz="2400" spc="-1" strike="noStrike">
              <a:latin typeface="Arial"/>
            </a:endParaRPr>
          </a:p>
        </p:txBody>
      </p:sp>
      <p:sp>
        <p:nvSpPr>
          <p:cNvPr id="421" name="CustomShape 3"/>
          <p:cNvSpPr/>
          <p:nvPr/>
        </p:nvSpPr>
        <p:spPr>
          <a:xfrm>
            <a:off x="5430240" y="1288080"/>
            <a:ext cx="325584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NodePort</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 nodePort: </a:t>
            </a:r>
            <a:r>
              <a:rPr b="0" lang="pt-PT" sz="1600" spc="-1" strike="noStrike">
                <a:solidFill>
                  <a:srgbClr val="cc0000"/>
                </a:solidFill>
                <a:latin typeface="Roboto Mono"/>
                <a:ea typeface="Roboto Mono"/>
              </a:rPr>
              <a:t>32410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Google Shape;645;p93" descr=""/>
          <p:cNvPicPr/>
          <p:nvPr/>
        </p:nvPicPr>
        <p:blipFill>
          <a:blip r:embed="rId1"/>
          <a:stretch/>
        </p:blipFill>
        <p:spPr>
          <a:xfrm>
            <a:off x="457200" y="911160"/>
            <a:ext cx="5031360" cy="4271400"/>
          </a:xfrm>
          <a:prstGeom prst="rect">
            <a:avLst/>
          </a:prstGeom>
          <a:ln>
            <a:noFill/>
          </a:ln>
        </p:spPr>
      </p:pic>
      <p:sp>
        <p:nvSpPr>
          <p:cNvPr id="42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NodePort Service</a:t>
            </a:r>
            <a:endParaRPr b="0" lang="pt-PT" sz="3600" spc="-1" strike="noStrike">
              <a:latin typeface="Arial"/>
            </a:endParaRPr>
          </a:p>
        </p:txBody>
      </p:sp>
      <p:sp>
        <p:nvSpPr>
          <p:cNvPr id="424" name="CustomShape 2"/>
          <p:cNvSpPr/>
          <p:nvPr/>
        </p:nvSpPr>
        <p:spPr>
          <a:xfrm>
            <a:off x="5569200" y="1605600"/>
            <a:ext cx="3183480" cy="18403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783f04"/>
                </a:solidFill>
                <a:latin typeface="Roboto Mono"/>
                <a:ea typeface="Roboto Mono"/>
              </a:rPr>
              <a:t>Name:         example-prod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Selector:     app=nginx,env=prod</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Type:         NodePort</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IP:           10.96.28.176</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Port:         &lt;unset&gt;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TargetPort:   80/TCP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NodePort:     &lt;unset&gt;  32410/TCP</a:t>
            </a:r>
            <a:endParaRPr b="0" lang="pt-PT" sz="1200" spc="-1" strike="noStrike">
              <a:latin typeface="Arial"/>
            </a:endParaRPr>
          </a:p>
          <a:p>
            <a:pPr>
              <a:lnSpc>
                <a:spcPct val="100000"/>
              </a:lnSpc>
            </a:pPr>
            <a:r>
              <a:rPr b="0" lang="pt-PT" sz="1200" spc="-1" strike="noStrike">
                <a:solidFill>
                  <a:srgbClr val="783f04"/>
                </a:solidFill>
                <a:latin typeface="Roboto Mono"/>
                <a:ea typeface="Roboto Mono"/>
              </a:rPr>
              <a:t>Endpoints:    10.255.16.3:80,</a:t>
            </a:r>
            <a:br/>
            <a:r>
              <a:rPr b="0" lang="pt-PT" sz="1200" spc="-1" strike="noStrike">
                <a:solidFill>
                  <a:srgbClr val="783f04"/>
                </a:solidFill>
                <a:latin typeface="Roboto Mono"/>
                <a:ea typeface="Roboto Mono"/>
              </a:rPr>
              <a:t>              10.255.16.4:80</a:t>
            </a:r>
            <a:endParaRPr b="0" lang="pt-PT" sz="1200" spc="-1" strike="noStrike">
              <a:latin typeface="Arial"/>
            </a:endParaRPr>
          </a:p>
          <a:p>
            <a:pPr>
              <a:lnSpc>
                <a:spcPct val="100000"/>
              </a:lnSpc>
            </a:pPr>
            <a:endParaRPr b="0" lang="pt-PT" sz="1200" spc="-1" strike="noStrike">
              <a:latin typeface="Arial"/>
            </a:endParaRPr>
          </a:p>
          <a:p>
            <a:pPr>
              <a:lnSpc>
                <a:spcPct val="100000"/>
              </a:lnSpc>
            </a:pPr>
            <a:endParaRPr b="0" lang="pt-PT" sz="1200" spc="-1" strike="noStrike">
              <a:latin typeface="Arial"/>
            </a:endParaRPr>
          </a:p>
          <a:p>
            <a:pPr>
              <a:lnSpc>
                <a:spcPct val="100000"/>
              </a:lnSpc>
            </a:pP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LoadBalancer Service</a:t>
            </a:r>
            <a:endParaRPr b="0" lang="pt-PT" sz="3600" spc="-1" strike="noStrike">
              <a:latin typeface="Arial"/>
            </a:endParaRPr>
          </a:p>
        </p:txBody>
      </p:sp>
      <p:sp>
        <p:nvSpPr>
          <p:cNvPr id="426" name="CustomShape 2"/>
          <p:cNvSpPr/>
          <p:nvPr/>
        </p:nvSpPr>
        <p:spPr>
          <a:xfrm>
            <a:off x="5429880" y="1288080"/>
            <a:ext cx="325584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LoadBalancer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selector:</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app: </a:t>
            </a:r>
            <a:r>
              <a:rPr b="0" lang="pt-PT" sz="1600" spc="-1" strike="noStrike">
                <a:solidFill>
                  <a:srgbClr val="cc0000"/>
                </a:solidFill>
                <a:latin typeface="Roboto Mono"/>
                <a:ea typeface="Roboto Mono"/>
              </a:rPr>
              <a:t>nginx</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env: </a:t>
            </a:r>
            <a:r>
              <a:rPr b="0" lang="pt-PT" sz="1600" spc="-1" strike="noStrike">
                <a:solidFill>
                  <a:srgbClr val="cc0000"/>
                </a:solidFill>
                <a:latin typeface="Roboto Mono"/>
                <a:ea typeface="Roboto Mono"/>
              </a:rPr>
              <a:t>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ports:</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protocol: </a:t>
            </a:r>
            <a:r>
              <a:rPr b="0" lang="pt-PT" sz="1600" spc="-1" strike="noStrike">
                <a:solidFill>
                  <a:srgbClr val="cc0000"/>
                </a:solidFill>
                <a:latin typeface="Roboto Mono"/>
                <a:ea typeface="Roboto Mono"/>
              </a:rPr>
              <a:t>TCP</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targetPort: </a:t>
            </a:r>
            <a:r>
              <a:rPr b="0" lang="pt-PT" sz="1600" spc="-1" strike="noStrike">
                <a:solidFill>
                  <a:srgbClr val="cc0000"/>
                </a:solidFill>
                <a:latin typeface="Roboto Mono"/>
                <a:ea typeface="Roboto Mono"/>
              </a:rPr>
              <a:t>80</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endParaRPr b="0" lang="pt-PT" sz="1600" spc="-1" strike="noStrike">
              <a:latin typeface="Arial"/>
            </a:endParaRPr>
          </a:p>
        </p:txBody>
      </p:sp>
      <p:sp>
        <p:nvSpPr>
          <p:cNvPr id="427" name="CustomShape 3"/>
          <p:cNvSpPr/>
          <p:nvPr/>
        </p:nvSpPr>
        <p:spPr>
          <a:xfrm>
            <a:off x="457200" y="1288080"/>
            <a:ext cx="4627080" cy="363708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1" lang="pt-PT" sz="2400" spc="-1" strike="noStrike">
                <a:solidFill>
                  <a:srgbClr val="000000"/>
                </a:solidFill>
                <a:latin typeface="Arial"/>
                <a:ea typeface="Arial"/>
              </a:rPr>
              <a:t>LoadBalancer </a:t>
            </a:r>
            <a:r>
              <a:rPr b="0" lang="pt-PT" sz="2400" spc="-1" strike="noStrike">
                <a:solidFill>
                  <a:srgbClr val="000000"/>
                </a:solidFill>
                <a:latin typeface="Arial"/>
                <a:ea typeface="Arial"/>
              </a:rPr>
              <a:t>services extend </a:t>
            </a:r>
            <a:r>
              <a:rPr b="1" lang="pt-PT" sz="2400" spc="-1" strike="noStrike">
                <a:solidFill>
                  <a:srgbClr val="000000"/>
                </a:solidFill>
                <a:latin typeface="Arial"/>
                <a:ea typeface="Arial"/>
              </a:rPr>
              <a:t>NodePort.</a:t>
            </a:r>
            <a:r>
              <a:rPr b="0" lang="pt-PT" sz="2400" spc="-1" strike="noStrike">
                <a:solidFill>
                  <a:srgbClr val="000000"/>
                </a:solidFill>
                <a:latin typeface="Arial"/>
                <a:ea typeface="Arial"/>
              </a:rPr>
              <a:t> </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Works in conjunction with an external system to map a cluster external IP to the exposed service.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LoadBalancer Service</a:t>
            </a:r>
            <a:endParaRPr b="0" lang="pt-PT" sz="3600" spc="-1" strike="noStrike">
              <a:latin typeface="Arial"/>
            </a:endParaRPr>
          </a:p>
        </p:txBody>
      </p:sp>
      <p:pic>
        <p:nvPicPr>
          <p:cNvPr id="429" name="Picture 2" descr=""/>
          <p:cNvPicPr/>
          <p:nvPr/>
        </p:nvPicPr>
        <p:blipFill>
          <a:blip r:embed="rId1"/>
          <a:stretch/>
        </p:blipFill>
        <p:spPr>
          <a:xfrm>
            <a:off x="2199960" y="852840"/>
            <a:ext cx="4743720" cy="4289760"/>
          </a:xfrm>
          <a:prstGeom prst="rect">
            <a:avLst/>
          </a:prstGeom>
          <a:ln>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0" name="Google Shape;659;p95" descr=""/>
          <p:cNvPicPr/>
          <p:nvPr/>
        </p:nvPicPr>
        <p:blipFill>
          <a:blip r:embed="rId1"/>
          <a:stretch/>
        </p:blipFill>
        <p:spPr>
          <a:xfrm>
            <a:off x="82800" y="930240"/>
            <a:ext cx="5949000" cy="4287960"/>
          </a:xfrm>
          <a:prstGeom prst="rect">
            <a:avLst/>
          </a:prstGeom>
          <a:ln>
            <a:noFill/>
          </a:ln>
        </p:spPr>
      </p:pic>
      <p:sp>
        <p:nvSpPr>
          <p:cNvPr id="43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LoadBalancer Service</a:t>
            </a:r>
            <a:endParaRPr b="0" lang="pt-PT" sz="3600" spc="-1" strike="noStrike">
              <a:latin typeface="Arial"/>
            </a:endParaRPr>
          </a:p>
        </p:txBody>
      </p:sp>
      <p:sp>
        <p:nvSpPr>
          <p:cNvPr id="432" name="CustomShape 2"/>
          <p:cNvSpPr/>
          <p:nvPr/>
        </p:nvSpPr>
        <p:spPr>
          <a:xfrm>
            <a:off x="5907600" y="1655640"/>
            <a:ext cx="2965680" cy="20617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783f04"/>
                </a:solidFill>
                <a:latin typeface="Roboto Mono"/>
                <a:ea typeface="Roboto Mono"/>
              </a:rPr>
              <a:t>Name:         example-prod</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Selector:     app=nginx,env=prod</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Type:         LoadBalancer</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IP:           10.96.28.176</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LoadBalancer</a:t>
            </a:r>
            <a:br/>
            <a:r>
              <a:rPr b="0" lang="pt-PT" sz="1100" spc="-1" strike="noStrike">
                <a:solidFill>
                  <a:srgbClr val="783f04"/>
                </a:solidFill>
                <a:latin typeface="Roboto Mono"/>
                <a:ea typeface="Roboto Mono"/>
              </a:rPr>
              <a:t>Ingress:      172.17.18.43</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Port:         &lt;unset&gt;  80/TCP</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TargetPort:   80/TCP</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NodePort:     &lt;unset&gt;  32410/TCP</a:t>
            </a:r>
            <a:endParaRPr b="0" lang="pt-PT" sz="1100" spc="-1" strike="noStrike">
              <a:latin typeface="Arial"/>
            </a:endParaRPr>
          </a:p>
          <a:p>
            <a:pPr>
              <a:lnSpc>
                <a:spcPct val="100000"/>
              </a:lnSpc>
            </a:pPr>
            <a:r>
              <a:rPr b="0" lang="pt-PT" sz="1100" spc="-1" strike="noStrike">
                <a:solidFill>
                  <a:srgbClr val="783f04"/>
                </a:solidFill>
                <a:latin typeface="Roboto Mono"/>
                <a:ea typeface="Roboto Mono"/>
              </a:rPr>
              <a:t>Endpoints:    10.255.16.3:80,</a:t>
            </a:r>
            <a:br/>
            <a:r>
              <a:rPr b="0" lang="pt-PT" sz="1100" spc="-1" strike="noStrike">
                <a:solidFill>
                  <a:srgbClr val="783f04"/>
                </a:solidFill>
                <a:latin typeface="Roboto Mono"/>
                <a:ea typeface="Roboto Mono"/>
              </a:rPr>
              <a:t>              10.255.16.4:80</a:t>
            </a:r>
            <a:endParaRPr b="0" lang="pt-PT" sz="11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ExternalName Service</a:t>
            </a:r>
            <a:endParaRPr b="0" lang="pt-PT" sz="3600" spc="-1" strike="noStrike">
              <a:latin typeface="Arial"/>
            </a:endParaRPr>
          </a:p>
        </p:txBody>
      </p:sp>
      <p:sp>
        <p:nvSpPr>
          <p:cNvPr id="434" name="CustomShape 2"/>
          <p:cNvSpPr/>
          <p:nvPr/>
        </p:nvSpPr>
        <p:spPr>
          <a:xfrm>
            <a:off x="4980960" y="1288080"/>
            <a:ext cx="370512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600" spc="-1" strike="noStrike">
                <a:solidFill>
                  <a:srgbClr val="1155cc"/>
                </a:solidFill>
                <a:latin typeface="Roboto Mono"/>
                <a:ea typeface="Roboto Mono"/>
              </a:rPr>
              <a:t>apiVersion: </a:t>
            </a:r>
            <a:r>
              <a:rPr b="0" lang="pt-PT" sz="1600" spc="-1" strike="noStrike">
                <a:solidFill>
                  <a:srgbClr val="cc0000"/>
                </a:solidFill>
                <a:latin typeface="Roboto Mono"/>
                <a:ea typeface="Roboto Mono"/>
              </a:rPr>
              <a:t>v1</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kind: </a:t>
            </a:r>
            <a:r>
              <a:rPr b="0" lang="pt-PT" sz="1600" spc="-1" strike="noStrike">
                <a:solidFill>
                  <a:srgbClr val="cc0000"/>
                </a:solidFill>
                <a:latin typeface="Roboto Mono"/>
                <a:ea typeface="Roboto Mono"/>
              </a:rPr>
              <a:t>Service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metadata:</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name:</a:t>
            </a:r>
            <a:r>
              <a:rPr b="0" lang="pt-PT" sz="1600" spc="-1" strike="noStrike">
                <a:solidFill>
                  <a:srgbClr val="000000"/>
                </a:solidFill>
                <a:latin typeface="Roboto Mono"/>
                <a:ea typeface="Roboto Mono"/>
              </a:rPr>
              <a:t> </a:t>
            </a:r>
            <a:r>
              <a:rPr b="0" lang="pt-PT" sz="1600" spc="-1" strike="noStrike">
                <a:solidFill>
                  <a:srgbClr val="cc0000"/>
                </a:solidFill>
                <a:latin typeface="Roboto Mono"/>
                <a:ea typeface="Roboto Mono"/>
              </a:rPr>
              <a:t>example-prod</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type: </a:t>
            </a:r>
            <a:r>
              <a:rPr b="0" lang="pt-PT" sz="1600" spc="-1" strike="noStrike">
                <a:solidFill>
                  <a:srgbClr val="cc0000"/>
                </a:solidFill>
                <a:latin typeface="Roboto Mono"/>
                <a:ea typeface="Roboto Mono"/>
              </a:rPr>
              <a:t>ExternalName</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spec:</a:t>
            </a:r>
            <a:endParaRPr b="0" lang="pt-PT" sz="1600" spc="-1" strike="noStrike">
              <a:latin typeface="Arial"/>
            </a:endParaRPr>
          </a:p>
          <a:p>
            <a:pPr>
              <a:lnSpc>
                <a:spcPct val="100000"/>
              </a:lnSpc>
            </a:pPr>
            <a:r>
              <a:rPr b="0" lang="pt-PT" sz="1600" spc="-1" strike="noStrike">
                <a:solidFill>
                  <a:srgbClr val="1155cc"/>
                </a:solidFill>
                <a:latin typeface="Roboto Mono"/>
                <a:ea typeface="Roboto Mono"/>
              </a:rPr>
              <a:t>  </a:t>
            </a:r>
            <a:r>
              <a:rPr b="0" lang="pt-PT" sz="1600" spc="-1" strike="noStrike">
                <a:solidFill>
                  <a:srgbClr val="1155cc"/>
                </a:solidFill>
                <a:latin typeface="Roboto Mono"/>
                <a:ea typeface="Roboto Mono"/>
              </a:rPr>
              <a:t>externalName: </a:t>
            </a:r>
            <a:r>
              <a:rPr b="0" lang="pt-PT" sz="1600" spc="-1" strike="noStrike">
                <a:solidFill>
                  <a:srgbClr val="cc0000"/>
                </a:solidFill>
                <a:latin typeface="Roboto Mono"/>
                <a:ea typeface="Roboto Mono"/>
              </a:rPr>
              <a:t>example.com</a:t>
            </a:r>
            <a:endParaRPr b="0" lang="pt-PT" sz="1600" spc="-1" strike="noStrike">
              <a:latin typeface="Arial"/>
            </a:endParaRPr>
          </a:p>
          <a:p>
            <a:pPr>
              <a:lnSpc>
                <a:spcPct val="100000"/>
              </a:lnSpc>
            </a:pPr>
            <a:endParaRPr b="0" lang="pt-PT" sz="1600" spc="-1" strike="noStrike">
              <a:latin typeface="Arial"/>
            </a:endParaRPr>
          </a:p>
        </p:txBody>
      </p:sp>
      <p:sp>
        <p:nvSpPr>
          <p:cNvPr id="435" name="CustomShape 3"/>
          <p:cNvSpPr/>
          <p:nvPr/>
        </p:nvSpPr>
        <p:spPr>
          <a:xfrm>
            <a:off x="457200" y="1288080"/>
            <a:ext cx="4236480" cy="363708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1" lang="pt-PT" sz="2400" spc="-1" strike="noStrike">
                <a:solidFill>
                  <a:srgbClr val="000000"/>
                </a:solidFill>
                <a:latin typeface="Arial"/>
                <a:ea typeface="Arial"/>
              </a:rPr>
              <a:t>ExternalName</a:t>
            </a:r>
            <a:r>
              <a:rPr b="0" lang="pt-PT" sz="2400" spc="-1" strike="noStrike">
                <a:solidFill>
                  <a:srgbClr val="000000"/>
                </a:solidFill>
                <a:latin typeface="Arial"/>
                <a:ea typeface="Arial"/>
              </a:rPr>
              <a:t> is used to reference endpoints </a:t>
            </a:r>
            <a:r>
              <a:rPr b="1" lang="pt-PT" sz="2400" spc="-1" strike="noStrike">
                <a:solidFill>
                  <a:srgbClr val="000000"/>
                </a:solidFill>
                <a:latin typeface="Arial"/>
                <a:ea typeface="Arial"/>
              </a:rPr>
              <a:t>OUTSIDE</a:t>
            </a:r>
            <a:r>
              <a:rPr b="0" lang="pt-PT" sz="2400" spc="-1" strike="noStrike">
                <a:solidFill>
                  <a:srgbClr val="000000"/>
                </a:solidFill>
                <a:latin typeface="Arial"/>
                <a:ea typeface="Arial"/>
              </a:rPr>
              <a:t> the cluster.</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Creates an internal </a:t>
            </a:r>
            <a:r>
              <a:rPr b="1" lang="pt-PT" sz="2400" spc="-1" strike="noStrike">
                <a:solidFill>
                  <a:srgbClr val="000000"/>
                </a:solidFill>
                <a:latin typeface="Arial"/>
                <a:ea typeface="Arial"/>
              </a:rPr>
              <a:t>CNAME </a:t>
            </a:r>
            <a:r>
              <a:rPr b="0" lang="pt-PT" sz="2400" spc="-1" strike="noStrike">
                <a:solidFill>
                  <a:srgbClr val="000000"/>
                </a:solidFill>
                <a:latin typeface="Arial"/>
                <a:ea typeface="Arial"/>
              </a:rPr>
              <a:t>DNS entry that aliases another.</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Ingress – Name Based Routing</a:t>
            </a:r>
            <a:endParaRPr b="0" lang="pt-PT" sz="3600" spc="-1" strike="noStrike">
              <a:latin typeface="Arial"/>
            </a:endParaRPr>
          </a:p>
        </p:txBody>
      </p:sp>
      <p:sp>
        <p:nvSpPr>
          <p:cNvPr id="437" name="CustomShape 2"/>
          <p:cNvSpPr/>
          <p:nvPr/>
        </p:nvSpPr>
        <p:spPr>
          <a:xfrm>
            <a:off x="4980960" y="1288080"/>
            <a:ext cx="370512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1155cc"/>
                </a:solidFill>
                <a:latin typeface="Roboto Mono"/>
                <a:ea typeface="Roboto Mono"/>
              </a:rPr>
              <a:t>apiVersion: extensions/v1beta1</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kind: Ingress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metadata:</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name: name-virtual-host-ingress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spec:</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rules: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first.bar.com</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service1</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second.foo.com</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service2</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http:</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backend:</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service3</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a:t>
            </a:r>
            <a:endParaRPr b="0" lang="pt-PT" sz="1000" spc="-1" strike="noStrike">
              <a:latin typeface="Arial"/>
            </a:endParaRPr>
          </a:p>
        </p:txBody>
      </p:sp>
      <p:sp>
        <p:nvSpPr>
          <p:cNvPr id="438" name="CustomShape 3"/>
          <p:cNvSpPr/>
          <p:nvPr/>
        </p:nvSpPr>
        <p:spPr>
          <a:xfrm>
            <a:off x="457200" y="1288080"/>
            <a:ext cx="4236480" cy="363708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000" spc="-1" strike="noStrike">
                <a:solidFill>
                  <a:srgbClr val="000000"/>
                </a:solidFill>
                <a:latin typeface="Arial"/>
                <a:ea typeface="Arial"/>
              </a:rPr>
              <a:t>An API object that manages external access to the services in a cluster</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000" spc="-1" strike="noStrike">
                <a:solidFill>
                  <a:srgbClr val="000000"/>
                </a:solidFill>
                <a:latin typeface="Arial"/>
                <a:ea typeface="Arial"/>
              </a:rPr>
              <a:t>Provides load balancing, SSL termination and name/path-based virtual hosting</a:t>
            </a:r>
            <a:endParaRPr b="0" lang="pt-PT" sz="2000" spc="-1" strike="noStrike">
              <a:latin typeface="Arial"/>
            </a:endParaRPr>
          </a:p>
          <a:p>
            <a:pPr marL="457200" indent="-380160">
              <a:lnSpc>
                <a:spcPct val="100000"/>
              </a:lnSpc>
              <a:spcBef>
                <a:spcPts val="601"/>
              </a:spcBef>
              <a:buClr>
                <a:srgbClr val="000000"/>
              </a:buClr>
              <a:buFont typeface="Arial"/>
              <a:buChar char="●"/>
            </a:pPr>
            <a:r>
              <a:rPr b="0" lang="pt-PT" sz="2000" spc="-1" strike="noStrike">
                <a:solidFill>
                  <a:srgbClr val="000000"/>
                </a:solidFill>
                <a:latin typeface="Arial"/>
                <a:ea typeface="Arial"/>
              </a:rPr>
              <a:t>Gives services externally-reachable URLs</a:t>
            </a:r>
            <a:endParaRPr b="0" lang="pt-PT" sz="20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Ingress – Path Based Routing</a:t>
            </a:r>
            <a:endParaRPr b="0" lang="pt-PT" sz="3600" spc="-1" strike="noStrike">
              <a:latin typeface="Arial"/>
            </a:endParaRPr>
          </a:p>
        </p:txBody>
      </p:sp>
      <p:sp>
        <p:nvSpPr>
          <p:cNvPr id="440" name="CustomShape 2"/>
          <p:cNvSpPr/>
          <p:nvPr/>
        </p:nvSpPr>
        <p:spPr>
          <a:xfrm>
            <a:off x="2580480" y="1270440"/>
            <a:ext cx="370512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000" spc="-1" strike="noStrike">
                <a:solidFill>
                  <a:srgbClr val="1155cc"/>
                </a:solidFill>
                <a:latin typeface="Roboto Mono"/>
                <a:ea typeface="Roboto Mono"/>
              </a:rPr>
              <a:t>apiVersion: extensions/v1beta1</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kind: Ingress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metadata:</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name: simple-fanout-example</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spec:</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rules: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host: foo.bar.com</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http:</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paths:</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path: /foo</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backend:</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service1</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4200</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 path: /bar</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backend:</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serviceName: service2</a:t>
            </a:r>
            <a:endParaRPr b="0" lang="pt-PT" sz="10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000" spc="-1" strike="noStrike">
                <a:solidFill>
                  <a:srgbClr val="1155cc"/>
                </a:solidFill>
                <a:latin typeface="Roboto Mono"/>
                <a:ea typeface="Roboto Mono"/>
              </a:rPr>
              <a:t>servicePort: 8080</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09600" y="11448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Lab - github.com/mrbobbytables/k8s-intro-tutorials/blob/master/core</a:t>
            </a: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p:txBody>
      </p:sp>
      <p:sp>
        <p:nvSpPr>
          <p:cNvPr id="442" name="CustomShape 2"/>
          <p:cNvSpPr/>
          <p:nvPr/>
        </p:nvSpPr>
        <p:spPr>
          <a:xfrm>
            <a:off x="309600" y="2287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Exploring </a:t>
            </a:r>
            <a:br/>
            <a:r>
              <a:rPr b="1" lang="pt-PT" sz="3600" spc="-1" strike="noStrike">
                <a:solidFill>
                  <a:srgbClr val="ffffff"/>
                </a:solidFill>
                <a:latin typeface="Arial"/>
                <a:ea typeface="Arial"/>
              </a:rPr>
              <a:t>the Core</a:t>
            </a:r>
            <a:endParaRPr b="0" lang="pt-PT" sz="3600" spc="-1" strike="noStrike">
              <a:latin typeface="Arial"/>
            </a:endParaRPr>
          </a:p>
        </p:txBody>
      </p:sp>
      <p:pic>
        <p:nvPicPr>
          <p:cNvPr id="443" name="Google Shape;681;p98" descr=""/>
          <p:cNvPicPr/>
          <p:nvPr/>
        </p:nvPicPr>
        <p:blipFill>
          <a:blip r:embed="rId1"/>
          <a:stretch/>
        </p:blipFill>
        <p:spPr>
          <a:xfrm>
            <a:off x="5723280" y="1602720"/>
            <a:ext cx="2000160" cy="28274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685800" y="1867680"/>
            <a:ext cx="7771680" cy="164808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7200" spc="-1" strike="noStrike">
                <a:solidFill>
                  <a:srgbClr val="ffffff"/>
                </a:solidFill>
                <a:latin typeface="Arial"/>
                <a:ea typeface="Arial"/>
              </a:rPr>
              <a:t>A Couple </a:t>
            </a:r>
            <a:br/>
            <a:r>
              <a:rPr b="1" lang="pt-PT" sz="7200" spc="-1" strike="noStrike">
                <a:solidFill>
                  <a:srgbClr val="ffffff"/>
                </a:solidFill>
                <a:latin typeface="Arial"/>
                <a:ea typeface="Arial"/>
              </a:rPr>
              <a:t>Key Concepts...</a:t>
            </a:r>
            <a:endParaRPr b="0" lang="pt-PT" sz="7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latin typeface="Arial"/>
            </a:endParaRPr>
          </a:p>
        </p:txBody>
      </p:sp>
      <p:sp>
        <p:nvSpPr>
          <p:cNvPr id="445"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Workloads</a:t>
            </a:r>
            <a:endParaRPr b="0" lang="pt-PT" sz="3600" spc="-1" strike="noStrike">
              <a:latin typeface="Arial"/>
            </a:endParaRPr>
          </a:p>
        </p:txBody>
      </p:sp>
      <p:sp>
        <p:nvSpPr>
          <p:cNvPr id="446" name="CustomShape 3"/>
          <p:cNvSpPr/>
          <p:nvPr/>
        </p:nvSpPr>
        <p:spPr>
          <a:xfrm>
            <a:off x="4789800" y="892440"/>
            <a:ext cx="3087000" cy="2944440"/>
          </a:xfrm>
          <a:prstGeom prst="rect">
            <a:avLst/>
          </a:prstGeom>
          <a:noFill/>
          <a:ln>
            <a:noFill/>
          </a:ln>
        </p:spPr>
        <p:style>
          <a:lnRef idx="0"/>
          <a:fillRef idx="0"/>
          <a:effectRef idx="0"/>
          <a:fontRef idx="minor"/>
        </p:style>
        <p:txBody>
          <a:bodyPr lIns="90000" rIns="90000" tIns="91440" bIns="91440" anchor="ctr">
            <a:noAutofit/>
          </a:bodyPr>
          <a:p>
            <a:pPr marL="457200" indent="-380160">
              <a:lnSpc>
                <a:spcPct val="100000"/>
              </a:lnSpc>
              <a:buClr>
                <a:srgbClr val="ffffff"/>
              </a:buClr>
              <a:buFont typeface="Arial"/>
              <a:buChar char="●"/>
            </a:pPr>
            <a:r>
              <a:rPr b="1" lang="pt-PT" sz="2400" spc="-1" strike="noStrike">
                <a:solidFill>
                  <a:srgbClr val="ffffff"/>
                </a:solidFill>
                <a:latin typeface="Arial"/>
                <a:ea typeface="Arial"/>
              </a:rPr>
              <a:t>ReplicaSet</a:t>
            </a:r>
            <a:br/>
            <a:r>
              <a:rPr b="1" lang="pt-PT" sz="2400" spc="-1" strike="noStrike">
                <a:solidFill>
                  <a:srgbClr val="ffffff"/>
                </a:solidFill>
                <a:latin typeface="Arial"/>
                <a:ea typeface="Arial"/>
              </a:rPr>
              <a:t>Deployment</a:t>
            </a:r>
            <a:br/>
            <a:r>
              <a:rPr b="1" lang="pt-PT" sz="2400" spc="-1" strike="noStrike">
                <a:solidFill>
                  <a:srgbClr val="ffffff"/>
                </a:solidFill>
                <a:latin typeface="Arial"/>
                <a:ea typeface="Arial"/>
              </a:rPr>
              <a:t>DaemonSet</a:t>
            </a:r>
            <a:br/>
            <a:r>
              <a:rPr b="1" lang="pt-PT" sz="2400" spc="-1" strike="noStrike">
                <a:solidFill>
                  <a:srgbClr val="ffffff"/>
                </a:solidFill>
                <a:latin typeface="Arial"/>
                <a:ea typeface="Arial"/>
              </a:rPr>
              <a:t>StatefulSet</a:t>
            </a:r>
            <a:br/>
            <a:r>
              <a:rPr b="1" lang="pt-PT" sz="2400" spc="-1" strike="noStrike">
                <a:solidFill>
                  <a:srgbClr val="ffffff"/>
                </a:solidFill>
                <a:latin typeface="Arial"/>
                <a:ea typeface="Arial"/>
              </a:rPr>
              <a:t>Job</a:t>
            </a:r>
            <a:br/>
            <a:r>
              <a:rPr b="1" lang="pt-PT" sz="2400" spc="-1" strike="noStrike">
                <a:solidFill>
                  <a:srgbClr val="ffffff"/>
                </a:solidFill>
                <a:latin typeface="Arial"/>
                <a:ea typeface="Arial"/>
              </a:rPr>
              <a:t>CronJob</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latin typeface="Arial"/>
            </a:endParaRPr>
          </a:p>
        </p:txBody>
      </p:sp>
      <p:sp>
        <p:nvSpPr>
          <p:cNvPr id="44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Primary method of managing pod replicas and their lifecycle.</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Includes their scheduling, scaling, and deletion.</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Their job is simple: </a:t>
            </a:r>
            <a:r>
              <a:rPr b="1" lang="pt-PT" sz="2400" spc="-1" strike="noStrike">
                <a:solidFill>
                  <a:srgbClr val="000000"/>
                </a:solidFill>
                <a:latin typeface="Arial"/>
                <a:ea typeface="Arial"/>
              </a:rPr>
              <a:t>Always ensure the desired number of pods are running.</a:t>
            </a:r>
            <a:endParaRPr b="0" lang="pt-PT" sz="2400" spc="-1" strike="noStrike">
              <a:latin typeface="Arial"/>
            </a:endParaRPr>
          </a:p>
          <a:p>
            <a:pPr>
              <a:lnSpc>
                <a:spcPct val="100000"/>
              </a:lnSpc>
              <a:spcBef>
                <a:spcPts val="1001"/>
              </a:spcBef>
            </a:pPr>
            <a:endParaRPr b="0" lang="pt-PT" sz="2400" spc="-1" strike="noStrike">
              <a:latin typeface="Arial"/>
            </a:endParaRPr>
          </a:p>
          <a:p>
            <a:pPr>
              <a:lnSpc>
                <a:spcPct val="100000"/>
              </a:lnSpc>
              <a:spcBef>
                <a:spcPts val="601"/>
              </a:spcBef>
            </a:pPr>
            <a:endParaRPr b="0" lang="pt-PT" sz="2400" spc="-1" strike="noStrike">
              <a:latin typeface="Arial"/>
            </a:endParaRPr>
          </a:p>
          <a:p>
            <a:pPr>
              <a:lnSpc>
                <a:spcPct val="100000"/>
              </a:lnSpc>
              <a:spcBef>
                <a:spcPts val="601"/>
              </a:spcBef>
            </a:pPr>
            <a:endParaRPr b="0" lang="pt-PT" sz="2400" spc="-1" strike="noStrike">
              <a:latin typeface="Arial"/>
            </a:endParaRPr>
          </a:p>
        </p:txBody>
      </p:sp>
      <p:pic>
        <p:nvPicPr>
          <p:cNvPr id="449" name="Google Shape;715;p103" descr=""/>
          <p:cNvPicPr/>
          <p:nvPr/>
        </p:nvPicPr>
        <p:blipFill>
          <a:blip r:embed="rId1"/>
          <a:stretch/>
        </p:blipFill>
        <p:spPr>
          <a:xfrm>
            <a:off x="1927080" y="4114080"/>
            <a:ext cx="5288760" cy="91224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latin typeface="Arial"/>
            </a:endParaRPr>
          </a:p>
        </p:txBody>
      </p:sp>
      <p:sp>
        <p:nvSpPr>
          <p:cNvPr id="451" name="CustomShape 2"/>
          <p:cNvSpPr/>
          <p:nvPr/>
        </p:nvSpPr>
        <p:spPr>
          <a:xfrm>
            <a:off x="457200" y="1200240"/>
            <a:ext cx="497880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1155cc"/>
                </a:solidFill>
                <a:latin typeface="Roboto Mono"/>
                <a:ea typeface="Roboto Mono"/>
              </a:rPr>
              <a:t>replicas:</a:t>
            </a:r>
            <a:r>
              <a:rPr b="0" lang="pt-PT" sz="2400" spc="-1" strike="noStrike">
                <a:solidFill>
                  <a:srgbClr val="000000"/>
                </a:solidFill>
                <a:latin typeface="Arial"/>
                <a:ea typeface="Arial"/>
              </a:rPr>
              <a:t> The desired number of instances of the Pod.</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1155cc"/>
                </a:solidFill>
                <a:latin typeface="Roboto Mono"/>
                <a:ea typeface="Roboto Mono"/>
              </a:rPr>
              <a:t>selector:</a:t>
            </a:r>
            <a:r>
              <a:rPr b="0" lang="pt-PT" sz="2400" spc="-1" strike="noStrike">
                <a:solidFill>
                  <a:srgbClr val="000000"/>
                </a:solidFill>
                <a:latin typeface="Arial"/>
                <a:ea typeface="Arial"/>
              </a:rPr>
              <a:t>The label selector for the </a:t>
            </a:r>
            <a:r>
              <a:rPr b="1" lang="pt-PT" sz="2400" spc="-1" strike="noStrike">
                <a:solidFill>
                  <a:srgbClr val="000000"/>
                </a:solidFill>
                <a:latin typeface="Arial"/>
                <a:ea typeface="Arial"/>
              </a:rPr>
              <a:t>ReplicaSet</a:t>
            </a:r>
            <a:r>
              <a:rPr b="0" lang="pt-PT" sz="2400" spc="-1" strike="noStrike">
                <a:solidFill>
                  <a:srgbClr val="000000"/>
                </a:solidFill>
                <a:latin typeface="Arial"/>
                <a:ea typeface="Arial"/>
              </a:rPr>
              <a:t> will manage </a:t>
            </a:r>
            <a:r>
              <a:rPr b="1" lang="pt-PT" sz="2400" spc="-1" strike="noStrike">
                <a:solidFill>
                  <a:srgbClr val="000000"/>
                </a:solidFill>
                <a:latin typeface="Arial"/>
                <a:ea typeface="Arial"/>
              </a:rPr>
              <a:t>ALL </a:t>
            </a:r>
            <a:r>
              <a:rPr b="0" lang="pt-PT" sz="2400" spc="-1" strike="noStrike">
                <a:solidFill>
                  <a:srgbClr val="000000"/>
                </a:solidFill>
                <a:latin typeface="Arial"/>
                <a:ea typeface="Arial"/>
              </a:rPr>
              <a:t>Pod instances that it targets; whether it’s desired or not.</a:t>
            </a:r>
            <a:endParaRPr b="0" lang="pt-PT" sz="2400" spc="-1" strike="noStrike">
              <a:latin typeface="Arial"/>
            </a:endParaRPr>
          </a:p>
        </p:txBody>
      </p:sp>
      <p:sp>
        <p:nvSpPr>
          <p:cNvPr id="452" name="CustomShape 3"/>
          <p:cNvSpPr/>
          <p:nvPr/>
        </p:nvSpPr>
        <p:spPr>
          <a:xfrm>
            <a:off x="5768640" y="1288080"/>
            <a:ext cx="2917440" cy="363708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800" spc="-1" strike="noStrike">
                <a:solidFill>
                  <a:srgbClr val="1155cc"/>
                </a:solidFill>
                <a:latin typeface="Roboto Mono"/>
                <a:ea typeface="Roboto Mono"/>
              </a:rPr>
              <a:t>apiVersion: </a:t>
            </a:r>
            <a:r>
              <a:rPr b="0" lang="pt-PT" sz="1800" spc="-1" strike="noStrike">
                <a:solidFill>
                  <a:srgbClr val="cc0000"/>
                </a:solidFill>
                <a:latin typeface="Roboto Mono"/>
                <a:ea typeface="Roboto Mono"/>
              </a:rPr>
              <a:t>apps/v1</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kind: </a:t>
            </a:r>
            <a:r>
              <a:rPr b="0" lang="pt-PT" sz="1800" spc="-1" strike="noStrike">
                <a:solidFill>
                  <a:srgbClr val="cc0000"/>
                </a:solidFill>
                <a:latin typeface="Roboto Mono"/>
                <a:ea typeface="Roboto Mono"/>
              </a:rPr>
              <a:t>ReplicaSet</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metadata:</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 </a:t>
            </a:r>
            <a:r>
              <a:rPr b="0" lang="pt-PT" sz="1800" spc="-1" strike="noStrike">
                <a:solidFill>
                  <a:srgbClr val="cc0000"/>
                </a:solidFill>
                <a:latin typeface="Roboto Mono"/>
                <a:ea typeface="Roboto Mono"/>
              </a:rPr>
              <a:t>rs-example</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spec:</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replicas: </a:t>
            </a:r>
            <a:r>
              <a:rPr b="0" lang="pt-PT" sz="1800" spc="-1" strike="noStrike">
                <a:solidFill>
                  <a:srgbClr val="cc0000"/>
                </a:solidFill>
                <a:latin typeface="Roboto Mono"/>
                <a:ea typeface="Roboto Mono"/>
              </a:rPr>
              <a:t>3</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selector:</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matchLabels:</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app: </a:t>
            </a:r>
            <a:r>
              <a:rPr b="0" lang="pt-PT" sz="1800" spc="-1" strike="noStrike">
                <a:solidFill>
                  <a:srgbClr val="cc0000"/>
                </a:solidFill>
                <a:latin typeface="Roboto Mono"/>
                <a:ea typeface="Roboto Mono"/>
              </a:rPr>
              <a:t>nginx</a:t>
            </a:r>
            <a:br/>
            <a:r>
              <a:rPr b="0" lang="pt-PT" sz="1800" spc="-1" strike="noStrike">
                <a:solidFill>
                  <a:srgbClr val="1155cc"/>
                </a:solidFill>
                <a:latin typeface="Roboto Mono"/>
                <a:ea typeface="Roboto Mono"/>
              </a:rPr>
              <a:t>      env: </a:t>
            </a:r>
            <a:r>
              <a:rPr b="0" lang="pt-PT" sz="1800" spc="-1" strike="noStrike">
                <a:solidFill>
                  <a:srgbClr val="cc0000"/>
                </a:solidFill>
                <a:latin typeface="Roboto Mono"/>
                <a:ea typeface="Roboto Mono"/>
              </a:rPr>
              <a:t>prod</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1155cc"/>
                </a:solidFill>
                <a:latin typeface="Roboto Mono"/>
                <a:ea typeface="Roboto Mono"/>
              </a:rPr>
              <a:t>template:</a:t>
            </a:r>
            <a:endParaRPr b="0" lang="pt-PT" sz="1800" spc="-1" strike="noStrike">
              <a:latin typeface="Arial"/>
            </a:endParaRPr>
          </a:p>
          <a:p>
            <a:pPr>
              <a:lnSpc>
                <a:spcPct val="100000"/>
              </a:lnSpc>
            </a:pPr>
            <a:r>
              <a:rPr b="0" lang="pt-PT" sz="1800" spc="-1" strike="noStrike">
                <a:solidFill>
                  <a:srgbClr val="1155cc"/>
                </a:solidFill>
                <a:latin typeface="Roboto Mono"/>
                <a:ea typeface="Roboto Mono"/>
              </a:rPr>
              <a:t>    </a:t>
            </a:r>
            <a:r>
              <a:rPr b="0" lang="pt-PT" sz="1800" spc="-1" strike="noStrike">
                <a:solidFill>
                  <a:srgbClr val="38761d"/>
                </a:solidFill>
                <a:latin typeface="Roboto Mono"/>
                <a:ea typeface="Roboto Mono"/>
              </a:rPr>
              <a:t>&lt;pod template&gt;</a:t>
            </a:r>
            <a:endParaRPr b="0" lang="pt-PT" sz="1800" spc="-1" strike="noStrike">
              <a:latin typeface="Arial"/>
            </a:endParaRPr>
          </a:p>
          <a:p>
            <a:pPr>
              <a:lnSpc>
                <a:spcPct val="100000"/>
              </a:lnSpc>
            </a:pP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ReplicaSet</a:t>
            </a:r>
            <a:endParaRPr b="0" lang="pt-PT" sz="3600" spc="-1" strike="noStrike">
              <a:latin typeface="Arial"/>
            </a:endParaRPr>
          </a:p>
        </p:txBody>
      </p:sp>
      <p:sp>
        <p:nvSpPr>
          <p:cNvPr id="454" name="CustomShape 2"/>
          <p:cNvSpPr/>
          <p:nvPr/>
        </p:nvSpPr>
        <p:spPr>
          <a:xfrm>
            <a:off x="3834360" y="2192040"/>
            <a:ext cx="4851720" cy="2810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700" spc="-1" strike="noStrike">
                <a:solidFill>
                  <a:srgbClr val="783f04"/>
                </a:solidFill>
                <a:latin typeface="Roboto Mono"/>
                <a:ea typeface="Roboto Mono"/>
              </a:rPr>
              <a:t>$ kubectl describe rs rs-example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rs-example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Namespace:    default</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Selector:     app=nginx,env=prod</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Labels:       app=nginx</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env=prod</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Annotations:  &lt;none&gt;</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Replicas:     3 current / 3 desired</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Pods Status:  3 Running / 0 Waiting / 0 Succeeded / 0 Failed</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Pod Template: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Labels:  app=nginx</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env=prod</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Containers: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nginx:</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Image:        nginx:stable-alpine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Port:         80/TCP</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Environment:  &lt;none&gt;</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Mounts:       &lt;none&gt;</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Volumes:        &lt;none&gt;</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Events: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Type    Reason            Age   From                   Message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    ------            ----  ----                   -------</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rs-example-mkll2</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rs-example-b7bcg</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  </a:t>
            </a:r>
            <a:r>
              <a:rPr b="0" lang="pt-PT" sz="700" spc="-1" strike="noStrike">
                <a:solidFill>
                  <a:srgbClr val="783f04"/>
                </a:solidFill>
                <a:latin typeface="Roboto Mono"/>
                <a:ea typeface="Roboto Mono"/>
              </a:rPr>
              <a:t>Normal  SuccessfulCreate  16s   replicaset-controller  Created pod: rs-example-9l4dt</a:t>
            </a:r>
            <a:endParaRPr b="0" lang="pt-PT" sz="700" spc="-1" strike="noStrike">
              <a:latin typeface="Arial"/>
            </a:endParaRPr>
          </a:p>
          <a:p>
            <a:pPr>
              <a:lnSpc>
                <a:spcPct val="100000"/>
              </a:lnSpc>
            </a:pPr>
            <a:endParaRPr b="0" lang="pt-PT" sz="700" spc="-1" strike="noStrike">
              <a:latin typeface="Arial"/>
            </a:endParaRPr>
          </a:p>
          <a:p>
            <a:pPr>
              <a:lnSpc>
                <a:spcPct val="100000"/>
              </a:lnSpc>
              <a:spcBef>
                <a:spcPts val="601"/>
              </a:spcBef>
            </a:pPr>
            <a:endParaRPr b="0" lang="pt-PT" sz="700" spc="-1" strike="noStrike">
              <a:latin typeface="Arial"/>
            </a:endParaRPr>
          </a:p>
          <a:p>
            <a:pPr>
              <a:lnSpc>
                <a:spcPct val="100000"/>
              </a:lnSpc>
            </a:pPr>
            <a:endParaRPr b="0" lang="pt-PT" sz="700" spc="-1" strike="noStrike">
              <a:latin typeface="Arial"/>
            </a:endParaRPr>
          </a:p>
        </p:txBody>
      </p:sp>
      <p:sp>
        <p:nvSpPr>
          <p:cNvPr id="455" name="CustomShape 3"/>
          <p:cNvSpPr/>
          <p:nvPr/>
        </p:nvSpPr>
        <p:spPr>
          <a:xfrm>
            <a:off x="457200" y="1266120"/>
            <a:ext cx="3289680" cy="373644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apiVersion: </a:t>
            </a:r>
            <a:r>
              <a:rPr b="0" lang="pt-PT" sz="1100" spc="-1" strike="noStrike">
                <a:solidFill>
                  <a:srgbClr val="cc0000"/>
                </a:solidFill>
                <a:latin typeface="Roboto Mono"/>
                <a:ea typeface="Roboto Mono"/>
              </a:rPr>
              <a:t>apps/v1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kind: </a:t>
            </a:r>
            <a:r>
              <a:rPr b="0" lang="pt-PT" sz="1100" spc="-1" strike="noStrike">
                <a:solidFill>
                  <a:srgbClr val="cc0000"/>
                </a:solidFill>
                <a:latin typeface="Roboto Mono"/>
                <a:ea typeface="Roboto Mono"/>
              </a:rPr>
              <a:t>ReplicaSet</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rs-example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replicas: </a:t>
            </a:r>
            <a:r>
              <a:rPr b="0" lang="pt-PT" sz="1100" spc="-1" strike="noStrike">
                <a:solidFill>
                  <a:srgbClr val="cc0000"/>
                </a:solidFill>
                <a:latin typeface="Roboto Mono"/>
                <a:ea typeface="Roboto Mono"/>
              </a:rPr>
              <a:t>3</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selector:</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matchLabels: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nginx</a:t>
            </a:r>
            <a:br/>
            <a:r>
              <a:rPr b="0" lang="pt-PT" sz="1100" spc="-1" strike="noStrike">
                <a:solidFill>
                  <a:srgbClr val="1155cc"/>
                </a:solidFill>
                <a:latin typeface="Roboto Mono"/>
                <a:ea typeface="Roboto Mono"/>
              </a:rPr>
              <a:t>      env: </a:t>
            </a:r>
            <a:r>
              <a:rPr b="0" lang="pt-PT" sz="1100" spc="-1" strike="noStrike">
                <a:solidFill>
                  <a:srgbClr val="cc0000"/>
                </a:solidFill>
                <a:latin typeface="Roboto Mono"/>
                <a:ea typeface="Roboto Mono"/>
              </a:rPr>
              <a:t>prod</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template: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labels: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env: </a:t>
            </a:r>
            <a:r>
              <a:rPr b="0" lang="pt-PT" sz="1100" spc="-1" strike="noStrike">
                <a:solidFill>
                  <a:srgbClr val="cc0000"/>
                </a:solidFill>
                <a:latin typeface="Roboto Mono"/>
                <a:ea typeface="Roboto Mono"/>
              </a:rPr>
              <a:t>prod</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name: </a:t>
            </a:r>
            <a:r>
              <a:rPr b="0" lang="pt-PT" sz="1100" spc="-1" strike="noStrike">
                <a:solidFill>
                  <a:srgbClr val="cc0000"/>
                </a:solidFill>
                <a:latin typeface="Roboto Mono"/>
                <a:ea typeface="Roboto Mono"/>
              </a:rPr>
              <a:t>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image: </a:t>
            </a:r>
            <a:r>
              <a:rPr b="0" lang="pt-PT" sz="1100" spc="-1" strike="noStrike">
                <a:solidFill>
                  <a:srgbClr val="cc0000"/>
                </a:solidFill>
                <a:latin typeface="Roboto Mono"/>
                <a:ea typeface="Roboto Mono"/>
              </a:rPr>
              <a:t>nginx:stable-alpine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ports: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containerPort: </a:t>
            </a:r>
            <a:r>
              <a:rPr b="0" lang="pt-PT" sz="1100" spc="-1" strike="noStrike">
                <a:solidFill>
                  <a:srgbClr val="cc0000"/>
                </a:solidFill>
                <a:latin typeface="Roboto Mono"/>
                <a:ea typeface="Roboto Mono"/>
              </a:rPr>
              <a:t>80</a:t>
            </a:r>
            <a:endParaRPr b="0" lang="pt-PT" sz="1100" spc="-1" strike="noStrike">
              <a:latin typeface="Arial"/>
            </a:endParaRPr>
          </a:p>
        </p:txBody>
      </p:sp>
      <p:sp>
        <p:nvSpPr>
          <p:cNvPr id="456" name="CustomShape 4"/>
          <p:cNvSpPr/>
          <p:nvPr/>
        </p:nvSpPr>
        <p:spPr>
          <a:xfrm>
            <a:off x="3834360" y="1266120"/>
            <a:ext cx="4851720" cy="828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1000" spc="-1" strike="noStrike">
                <a:solidFill>
                  <a:srgbClr val="783f04"/>
                </a:solidFill>
                <a:latin typeface="Roboto Mono"/>
                <a:ea typeface="Roboto Mono"/>
              </a:rPr>
              <a:t>$ kubectl get pods</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NAME               READY     STATUS    RESTARTS   AGE</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rs-example-9l4dt   1/1       Running   0          1h</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rs-example-b7bcg   1/1       Running   0          1h</a:t>
            </a:r>
            <a:endParaRPr b="0" lang="pt-PT" sz="1000" spc="-1" strike="noStrike">
              <a:latin typeface="Arial"/>
            </a:endParaRPr>
          </a:p>
          <a:p>
            <a:pPr>
              <a:lnSpc>
                <a:spcPct val="100000"/>
              </a:lnSpc>
            </a:pPr>
            <a:r>
              <a:rPr b="0" lang="pt-PT" sz="1000" spc="-1" strike="noStrike">
                <a:solidFill>
                  <a:srgbClr val="783f04"/>
                </a:solidFill>
                <a:latin typeface="Roboto Mono"/>
                <a:ea typeface="Roboto Mono"/>
              </a:rPr>
              <a:t>rs-example-mkll2   1/1       Running   0          1h</a:t>
            </a:r>
            <a:endParaRPr b="0" lang="pt-PT" sz="1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latin typeface="Arial"/>
            </a:endParaRPr>
          </a:p>
        </p:txBody>
      </p:sp>
      <p:sp>
        <p:nvSpPr>
          <p:cNvPr id="458"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Way of managing Pods via </a:t>
            </a:r>
            <a:r>
              <a:rPr b="1" lang="pt-PT" sz="2400" spc="-1" strike="noStrike">
                <a:solidFill>
                  <a:srgbClr val="000000"/>
                </a:solidFill>
                <a:latin typeface="Arial"/>
                <a:ea typeface="Arial"/>
              </a:rPr>
              <a:t>ReplicaSets.</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Provide rollback functionality and update control.</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Updates are managed through the </a:t>
            </a:r>
            <a:r>
              <a:rPr b="1" lang="pt-PT" sz="2400" spc="-1" strike="noStrike">
                <a:solidFill>
                  <a:srgbClr val="000000"/>
                </a:solidFill>
                <a:latin typeface="Arial"/>
                <a:ea typeface="Arial"/>
              </a:rPr>
              <a:t>pod-template-hash </a:t>
            </a:r>
            <a:r>
              <a:rPr b="0" lang="pt-PT" sz="2400" spc="-1" strike="noStrike">
                <a:solidFill>
                  <a:srgbClr val="000000"/>
                </a:solidFill>
                <a:latin typeface="Arial"/>
                <a:ea typeface="Arial"/>
              </a:rPr>
              <a:t>label.</a:t>
            </a:r>
            <a:r>
              <a:rPr b="1" lang="pt-PT" sz="2400" spc="-1" strike="noStrike">
                <a:solidFill>
                  <a:srgbClr val="000000"/>
                </a:solidFill>
                <a:latin typeface="Arial"/>
                <a:ea typeface="Arial"/>
              </a:rPr>
              <a:t>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Each iteration creates a unique label that is assigned to both the </a:t>
            </a:r>
            <a:r>
              <a:rPr b="1" lang="pt-PT" sz="2400" spc="-1" strike="noStrike">
                <a:solidFill>
                  <a:srgbClr val="000000"/>
                </a:solidFill>
                <a:latin typeface="Arial"/>
                <a:ea typeface="Arial"/>
              </a:rPr>
              <a:t>ReplicaSet</a:t>
            </a:r>
            <a:r>
              <a:rPr b="0" lang="pt-PT" sz="2400" spc="-1" strike="noStrike">
                <a:solidFill>
                  <a:srgbClr val="000000"/>
                </a:solidFill>
                <a:latin typeface="Arial"/>
                <a:ea typeface="Arial"/>
              </a:rPr>
              <a:t> and subsequent Pods.</a:t>
            </a:r>
            <a:endParaRPr b="0" lang="pt-PT" sz="2400" spc="-1" strike="noStrike">
              <a:latin typeface="Arial"/>
            </a:endParaRPr>
          </a:p>
          <a:p>
            <a:pPr>
              <a:lnSpc>
                <a:spcPct val="100000"/>
              </a:lnSpc>
              <a:spcBef>
                <a:spcPts val="1001"/>
              </a:spcBef>
            </a:pPr>
            <a:endParaRPr b="0" lang="pt-PT" sz="2400" spc="-1" strike="noStrike">
              <a:latin typeface="Arial"/>
            </a:endParaRPr>
          </a:p>
        </p:txBody>
      </p:sp>
      <p:pic>
        <p:nvPicPr>
          <p:cNvPr id="459" name="Google Shape;737;p106" descr=""/>
          <p:cNvPicPr/>
          <p:nvPr/>
        </p:nvPicPr>
        <p:blipFill>
          <a:blip r:embed="rId1"/>
          <a:stretch/>
        </p:blipFill>
        <p:spPr>
          <a:xfrm>
            <a:off x="1924560" y="4109760"/>
            <a:ext cx="5293800" cy="94464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latin typeface="Arial"/>
            </a:endParaRPr>
          </a:p>
        </p:txBody>
      </p:sp>
      <p:pic>
        <p:nvPicPr>
          <p:cNvPr id="461" name="Picture 4" descr=""/>
          <p:cNvPicPr/>
          <p:nvPr/>
        </p:nvPicPr>
        <p:blipFill>
          <a:blip r:embed="rId1"/>
          <a:stretch/>
        </p:blipFill>
        <p:spPr>
          <a:xfrm>
            <a:off x="3335760" y="0"/>
            <a:ext cx="4444920" cy="5142960"/>
          </a:xfrm>
          <a:prstGeom prst="rect">
            <a:avLst/>
          </a:prstGeom>
          <a:ln>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latin typeface="Arial"/>
            </a:endParaRPr>
          </a:p>
        </p:txBody>
      </p:sp>
      <p:sp>
        <p:nvSpPr>
          <p:cNvPr id="463" name="CustomShape 2"/>
          <p:cNvSpPr/>
          <p:nvPr/>
        </p:nvSpPr>
        <p:spPr>
          <a:xfrm>
            <a:off x="457200" y="1200240"/>
            <a:ext cx="555696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revisionHistoryLimit: </a:t>
            </a:r>
            <a:r>
              <a:rPr b="0" lang="pt-PT" sz="1800" spc="-1" strike="noStrike">
                <a:solidFill>
                  <a:srgbClr val="000000"/>
                </a:solidFill>
                <a:latin typeface="Arial"/>
                <a:ea typeface="Arial"/>
              </a:rPr>
              <a:t>The number of previous iterations of the Deployment to retain.</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strategy: </a:t>
            </a:r>
            <a:r>
              <a:rPr b="0" lang="pt-PT" sz="1800" spc="-1" strike="noStrike">
                <a:solidFill>
                  <a:srgbClr val="000000"/>
                </a:solidFill>
                <a:latin typeface="Arial"/>
                <a:ea typeface="Arial"/>
              </a:rPr>
              <a:t>Describes the method of  updating the Pods based on the </a:t>
            </a:r>
            <a:r>
              <a:rPr b="0" lang="pt-PT" sz="1800" spc="-1" strike="noStrike">
                <a:solidFill>
                  <a:srgbClr val="1155cc"/>
                </a:solidFill>
                <a:latin typeface="Roboto Mono"/>
                <a:ea typeface="Roboto Mono"/>
              </a:rPr>
              <a:t>type</a:t>
            </a:r>
            <a:r>
              <a:rPr b="0" lang="pt-PT" sz="1800" spc="-1" strike="noStrike">
                <a:solidFill>
                  <a:srgbClr val="000000"/>
                </a:solidFill>
                <a:latin typeface="Arial"/>
                <a:ea typeface="Arial"/>
              </a:rPr>
              <a:t>. Valid options are </a:t>
            </a:r>
            <a:r>
              <a:rPr b="0" lang="pt-PT" sz="1800" spc="-1" strike="noStrike">
                <a:solidFill>
                  <a:srgbClr val="cc0000"/>
                </a:solidFill>
                <a:latin typeface="Roboto Mono"/>
                <a:ea typeface="Roboto Mono"/>
              </a:rPr>
              <a:t>Recreate</a:t>
            </a:r>
            <a:r>
              <a:rPr b="0" lang="pt-PT" sz="1800" spc="-1" strike="noStrike">
                <a:solidFill>
                  <a:srgbClr val="cc0000"/>
                </a:solidFill>
                <a:latin typeface="Arial"/>
                <a:ea typeface="Arial"/>
              </a:rPr>
              <a:t> </a:t>
            </a:r>
            <a:r>
              <a:rPr b="0" lang="pt-PT" sz="1800" spc="-1" strike="noStrike">
                <a:solidFill>
                  <a:srgbClr val="000000"/>
                </a:solidFill>
                <a:latin typeface="Arial"/>
                <a:ea typeface="Arial"/>
              </a:rPr>
              <a:t>or </a:t>
            </a:r>
            <a:r>
              <a:rPr b="0" lang="pt-PT" sz="1800" spc="-1" strike="noStrike">
                <a:solidFill>
                  <a:srgbClr val="cc0000"/>
                </a:solidFill>
                <a:latin typeface="Roboto Mono"/>
                <a:ea typeface="Roboto Mono"/>
              </a:rPr>
              <a:t>RollingUpdate</a:t>
            </a:r>
            <a:r>
              <a:rPr b="0" lang="pt-PT" sz="1800" spc="-1" strike="noStrike">
                <a:solidFill>
                  <a:srgbClr val="000000"/>
                </a:solidFill>
                <a:latin typeface="Arial"/>
                <a:ea typeface="Arial"/>
              </a:rPr>
              <a:t>. </a:t>
            </a:r>
            <a:endParaRPr b="0" lang="pt-PT" sz="1800" spc="-1" strike="noStrike">
              <a:latin typeface="Arial"/>
            </a:endParaRPr>
          </a:p>
          <a:p>
            <a:pPr lvl="1" marL="914400" indent="-34236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Recreate: </a:t>
            </a:r>
            <a:r>
              <a:rPr b="0" lang="pt-PT" sz="1800" spc="-1" strike="noStrike">
                <a:solidFill>
                  <a:srgbClr val="000000"/>
                </a:solidFill>
                <a:latin typeface="Arial"/>
                <a:ea typeface="Arial"/>
              </a:rPr>
              <a:t>All existing Pods are killed before the new ones are created.</a:t>
            </a:r>
            <a:endParaRPr b="0" lang="pt-PT" sz="1800" spc="-1" strike="noStrike">
              <a:latin typeface="Arial"/>
            </a:endParaRPr>
          </a:p>
          <a:p>
            <a:pPr lvl="1" marL="914400" indent="-342360">
              <a:lnSpc>
                <a:spcPct val="100000"/>
              </a:lnSpc>
              <a:spcBef>
                <a:spcPts val="1001"/>
              </a:spcBef>
              <a:spcAft>
                <a:spcPts val="1001"/>
              </a:spcAft>
              <a:buClr>
                <a:srgbClr val="000000"/>
              </a:buClr>
              <a:buFont typeface="Arial"/>
              <a:buChar char="○"/>
            </a:pPr>
            <a:r>
              <a:rPr b="0" lang="pt-PT" sz="1800" spc="-1" strike="noStrike">
                <a:solidFill>
                  <a:srgbClr val="cc0000"/>
                </a:solidFill>
                <a:latin typeface="Roboto Mono"/>
                <a:ea typeface="Roboto Mono"/>
              </a:rPr>
              <a:t>RollingUpdate: </a:t>
            </a:r>
            <a:r>
              <a:rPr b="0" lang="pt-PT" sz="1800" spc="-1" strike="noStrike">
                <a:solidFill>
                  <a:srgbClr val="000000"/>
                </a:solidFill>
                <a:latin typeface="Arial"/>
                <a:ea typeface="Arial"/>
              </a:rPr>
              <a:t>Cycles through updating the Pods according to the parameters: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r>
              <a:rPr b="0" lang="pt-PT" sz="1800" spc="-1" strike="noStrike">
                <a:solidFill>
                  <a:srgbClr val="000000"/>
                </a:solidFill>
                <a:latin typeface="Arial"/>
                <a:ea typeface="Arial"/>
              </a:rPr>
              <a:t>.</a:t>
            </a:r>
            <a:endParaRPr b="0" lang="pt-PT" sz="1800" spc="-1" strike="noStrike">
              <a:latin typeface="Arial"/>
            </a:endParaRPr>
          </a:p>
        </p:txBody>
      </p:sp>
      <p:sp>
        <p:nvSpPr>
          <p:cNvPr id="464" name="CustomShape 3"/>
          <p:cNvSpPr/>
          <p:nvPr/>
        </p:nvSpPr>
        <p:spPr>
          <a:xfrm>
            <a:off x="6014880" y="1288080"/>
            <a:ext cx="267156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apps/v1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Deployment</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deploy-example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replicas: </a:t>
            </a:r>
            <a:r>
              <a:rPr b="0" lang="pt-PT" sz="1200" spc="-1" strike="noStrike">
                <a:solidFill>
                  <a:srgbClr val="cc0000"/>
                </a:solidFill>
                <a:latin typeface="Roboto Mono"/>
                <a:ea typeface="Roboto Mono"/>
              </a:rPr>
              <a:t>3</a:t>
            </a:r>
            <a:br/>
            <a:r>
              <a:rPr b="0" lang="pt-PT" sz="1200" spc="-1" strike="noStrike">
                <a:solidFill>
                  <a:srgbClr val="cc0000"/>
                </a:solidFill>
                <a:latin typeface="Roboto Mono"/>
                <a:ea typeface="Roboto Mono"/>
              </a:rPr>
              <a:t>  </a:t>
            </a:r>
            <a:r>
              <a:rPr b="0" lang="pt-PT" sz="1200" spc="-1" strike="noStrike">
                <a:solidFill>
                  <a:srgbClr val="1155cc"/>
                </a:solidFill>
                <a:latin typeface="Roboto Mono"/>
                <a:ea typeface="Roboto Mono"/>
              </a:rPr>
              <a:t>revisionHistoryLimit:</a:t>
            </a:r>
            <a:r>
              <a:rPr b="0" lang="pt-PT" sz="1200" spc="-1" strike="noStrike">
                <a:solidFill>
                  <a:srgbClr val="cc0000"/>
                </a:solidFill>
                <a:latin typeface="Roboto Mono"/>
                <a:ea typeface="Roboto Mono"/>
              </a:rPr>
              <a:t> 3</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matchLabels: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nginx</a:t>
            </a:r>
            <a:br/>
            <a:r>
              <a:rPr b="0" lang="pt-PT" sz="1200" spc="-1" strike="noStrike">
                <a:solidFill>
                  <a:srgbClr val="1155cc"/>
                </a:solidFill>
                <a:latin typeface="Roboto Mono"/>
                <a:ea typeface="Roboto Mono"/>
              </a:rPr>
              <a:t>      env: </a:t>
            </a:r>
            <a:r>
              <a:rPr b="0" lang="pt-PT" sz="1200" spc="-1" strike="noStrike">
                <a:solidFill>
                  <a:srgbClr val="cc0000"/>
                </a:solidFill>
                <a:latin typeface="Roboto Mono"/>
                <a:ea typeface="Roboto Mono"/>
              </a:rPr>
              <a:t>prod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strategy:</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type: </a:t>
            </a:r>
            <a:r>
              <a:rPr b="0" lang="pt-PT" sz="1200" spc="-1" strike="noStrike">
                <a:solidFill>
                  <a:srgbClr val="cc0000"/>
                </a:solidFill>
                <a:latin typeface="Roboto Mono"/>
                <a:ea typeface="Roboto Mono"/>
              </a:rPr>
              <a:t>RollingUpdate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rollingUpdate: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maxSurge: </a:t>
            </a:r>
            <a:r>
              <a:rPr b="0" lang="pt-PT" sz="1200" spc="-1" strike="noStrike">
                <a:solidFill>
                  <a:srgbClr val="cc0000"/>
                </a:solidFill>
                <a:latin typeface="Roboto Mono"/>
                <a:ea typeface="Roboto Mono"/>
              </a:rPr>
              <a:t>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maxUnavailable: </a:t>
            </a:r>
            <a:r>
              <a:rPr b="0" lang="pt-PT" sz="1200" spc="-1" strike="noStrike">
                <a:solidFill>
                  <a:srgbClr val="cc0000"/>
                </a:solidFill>
                <a:latin typeface="Roboto Mono"/>
                <a:ea typeface="Roboto Mono"/>
              </a:rPr>
              <a:t>0</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template:</a:t>
            </a:r>
            <a:endParaRPr b="0" lang="pt-PT" sz="1200" spc="-1" strike="noStrike">
              <a:latin typeface="Arial"/>
            </a:endParaRPr>
          </a:p>
          <a:p>
            <a:pPr>
              <a:lnSpc>
                <a:spcPct val="100000"/>
              </a:lnSpc>
            </a:pPr>
            <a:r>
              <a:rPr b="0" lang="pt-PT" sz="1200" spc="-1" strike="noStrike">
                <a:solidFill>
                  <a:srgbClr val="6aa84f"/>
                </a:solidFill>
                <a:latin typeface="Roboto Mono"/>
                <a:ea typeface="Roboto Mono"/>
              </a:rPr>
              <a:t>    </a:t>
            </a:r>
            <a:r>
              <a:rPr b="0" lang="pt-PT" sz="1200" spc="-1" strike="noStrike">
                <a:solidFill>
                  <a:srgbClr val="38761d"/>
                </a:solidFill>
                <a:latin typeface="Roboto Mono"/>
                <a:ea typeface="Roboto Mono"/>
              </a:rPr>
              <a:t>&lt;pod template&gt;</a:t>
            </a: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Deployment</a:t>
            </a:r>
            <a:endParaRPr b="0" lang="pt-PT" sz="3600" spc="-1" strike="noStrike">
              <a:latin typeface="Arial"/>
            </a:endParaRPr>
          </a:p>
        </p:txBody>
      </p:sp>
      <p:sp>
        <p:nvSpPr>
          <p:cNvPr id="466" name="CustomShape 2"/>
          <p:cNvSpPr/>
          <p:nvPr/>
        </p:nvSpPr>
        <p:spPr>
          <a:xfrm>
            <a:off x="457200" y="1125360"/>
            <a:ext cx="8404560" cy="39384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000000"/>
                </a:solidFill>
                <a:latin typeface="Roboto Mono"/>
                <a:ea typeface="Roboto Mono"/>
              </a:rPr>
              <a:t>$ kubectl create deployment test --image=nginx</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set image deployment test nginx=nginx:1.9.1 --record</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rollout history deployment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deployments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REVISION  CHANGE-CAUSE</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1         &lt;none&gt;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2         kubectl set image deployment test nginx=nginx:1.9.1 --record=true</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annotate deployment test kubernetes.io/change-cause="image updated to 1.9.1"</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rollout undo deployment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rollout undo deployment test --to-revision=2</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 kubectl rollout history deployment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deployments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REVISION  CHANGE-CAUSE</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2         kubectl set image deployment test nginx=nginx:1.9.1 --record=true</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3         &lt;none&gt;</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kubectl scale deployment test --replicas=10</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kubectl rollout pause deployment test</a:t>
            </a:r>
            <a:endParaRPr b="0" lang="pt-PT" sz="1100" spc="-1" strike="noStrike">
              <a:latin typeface="Arial"/>
            </a:endParaRPr>
          </a:p>
          <a:p>
            <a:pPr>
              <a:lnSpc>
                <a:spcPct val="100000"/>
              </a:lnSpc>
            </a:pPr>
            <a:r>
              <a:rPr b="0" lang="pt-PT" sz="1100" spc="-1" strike="noStrike">
                <a:solidFill>
                  <a:srgbClr val="000000"/>
                </a:solidFill>
                <a:latin typeface="Roboto Mono"/>
                <a:ea typeface="Roboto Mono"/>
              </a:rPr>
              <a:t>kubectl rollout resume deployment test</a:t>
            </a:r>
            <a:endParaRPr b="0" lang="pt-PT" sz="11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7" name="Google Shape;749;p108" descr=""/>
          <p:cNvPicPr/>
          <p:nvPr/>
        </p:nvPicPr>
        <p:blipFill>
          <a:blip r:embed="rId1"/>
          <a:stretch/>
        </p:blipFill>
        <p:spPr>
          <a:xfrm>
            <a:off x="2851200" y="1786680"/>
            <a:ext cx="5501880" cy="2688840"/>
          </a:xfrm>
          <a:prstGeom prst="rect">
            <a:avLst/>
          </a:prstGeom>
          <a:ln>
            <a:noFill/>
          </a:ln>
        </p:spPr>
      </p:pic>
      <p:sp>
        <p:nvSpPr>
          <p:cNvPr id="46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latin typeface="Arial"/>
            </a:endParaRPr>
          </a:p>
        </p:txBody>
      </p:sp>
      <p:sp>
        <p:nvSpPr>
          <p:cNvPr id="469" name="CustomShape 2"/>
          <p:cNvSpPr/>
          <p:nvPr/>
        </p:nvSpPr>
        <p:spPr>
          <a:xfrm>
            <a:off x="457200" y="4073040"/>
            <a:ext cx="3903480" cy="8226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mydep-6766777fff-sjxhf   1/1       Running   0          5h</a:t>
            </a:r>
            <a:endParaRPr b="0" lang="pt-PT" sz="800" spc="-1" strike="noStrike">
              <a:latin typeface="Arial"/>
            </a:endParaRPr>
          </a:p>
        </p:txBody>
      </p:sp>
      <p:sp>
        <p:nvSpPr>
          <p:cNvPr id="470" name="CustomShape 3"/>
          <p:cNvSpPr/>
          <p:nvPr/>
        </p:nvSpPr>
        <p:spPr>
          <a:xfrm>
            <a:off x="457200" y="3396960"/>
            <a:ext cx="3903480" cy="5414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            3         3         3         5h</a:t>
            </a:r>
            <a:endParaRPr b="0" lang="pt-PT" sz="800" spc="-1" strike="noStrike">
              <a:latin typeface="Arial"/>
            </a:endParaRPr>
          </a:p>
        </p:txBody>
      </p:sp>
      <p:sp>
        <p:nvSpPr>
          <p:cNvPr id="471"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Updating pod template generates a new </a:t>
            </a:r>
            <a:r>
              <a:rPr b="1" lang="pt-PT" sz="1800" spc="-1" strike="noStrike">
                <a:solidFill>
                  <a:srgbClr val="000000"/>
                </a:solidFill>
                <a:latin typeface="Arial"/>
                <a:ea typeface="Arial"/>
              </a:rPr>
              <a:t>ReplicaSet</a:t>
            </a:r>
            <a:r>
              <a:rPr b="0" lang="pt-PT" sz="1800" spc="-1" strike="noStrike">
                <a:solidFill>
                  <a:srgbClr val="000000"/>
                </a:solidFill>
                <a:latin typeface="Arial"/>
                <a:ea typeface="Arial"/>
              </a:rPr>
              <a:t> revision.</a:t>
            </a:r>
            <a:endParaRPr b="0" lang="pt-PT" sz="1800" spc="-1" strike="noStrike">
              <a:latin typeface="Arial"/>
            </a:endParaRPr>
          </a:p>
        </p:txBody>
      </p:sp>
      <p:sp>
        <p:nvSpPr>
          <p:cNvPr id="472"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Google Shape;759;p109" descr=""/>
          <p:cNvPicPr/>
          <p:nvPr/>
        </p:nvPicPr>
        <p:blipFill>
          <a:blip r:embed="rId1"/>
          <a:stretch/>
        </p:blipFill>
        <p:spPr>
          <a:xfrm>
            <a:off x="2874240" y="702360"/>
            <a:ext cx="5472360" cy="4013280"/>
          </a:xfrm>
          <a:prstGeom prst="rect">
            <a:avLst/>
          </a:prstGeom>
          <a:ln>
            <a:noFill/>
          </a:ln>
        </p:spPr>
      </p:pic>
      <p:sp>
        <p:nvSpPr>
          <p:cNvPr id="47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latin typeface="Arial"/>
            </a:endParaRPr>
          </a:p>
        </p:txBody>
      </p:sp>
      <p:sp>
        <p:nvSpPr>
          <p:cNvPr id="475" name="CustomShape 2"/>
          <p:cNvSpPr/>
          <p:nvPr/>
        </p:nvSpPr>
        <p:spPr>
          <a:xfrm>
            <a:off x="457200" y="3395880"/>
            <a:ext cx="3903480" cy="5544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1         1         1         5s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            2         3         3         5h</a:t>
            </a:r>
            <a:endParaRPr b="0" lang="pt-PT" sz="800" spc="-1" strike="noStrike">
              <a:latin typeface="Arial"/>
            </a:endParaRPr>
          </a:p>
        </p:txBody>
      </p:sp>
      <p:sp>
        <p:nvSpPr>
          <p:cNvPr id="476" name="CustomShape 3"/>
          <p:cNvSpPr/>
          <p:nvPr/>
        </p:nvSpPr>
        <p:spPr>
          <a:xfrm>
            <a:off x="457200" y="4096800"/>
            <a:ext cx="3903480" cy="7988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mydep-54f7ff7d6d-9gvll   1/1       Running   0          2s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mydep-6766777fff-sjxhf   1/1       Running   0          5h</a:t>
            </a:r>
            <a:endParaRPr b="0" lang="pt-PT" sz="800" spc="-1" strike="noStrike">
              <a:latin typeface="Arial"/>
            </a:endParaRPr>
          </a:p>
        </p:txBody>
      </p:sp>
      <p:sp>
        <p:nvSpPr>
          <p:cNvPr id="477"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New </a:t>
            </a:r>
            <a:r>
              <a:rPr b="1" lang="pt-PT" sz="1800" spc="-1" strike="noStrike">
                <a:solidFill>
                  <a:srgbClr val="000000"/>
                </a:solidFill>
                <a:latin typeface="Arial"/>
                <a:ea typeface="Arial"/>
              </a:rPr>
              <a:t>ReplicaSet</a:t>
            </a:r>
            <a:r>
              <a:rPr b="0" lang="pt-PT" sz="1800" spc="-1" strike="noStrike">
                <a:solidFill>
                  <a:srgbClr val="000000"/>
                </a:solidFill>
                <a:latin typeface="Arial"/>
                <a:ea typeface="Arial"/>
              </a:rPr>
              <a:t> is initially scaled up based on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a:t>
            </a:r>
            <a:endParaRPr b="0" lang="pt-PT" sz="1800" spc="-1" strike="noStrike">
              <a:latin typeface="Arial"/>
            </a:endParaRPr>
          </a:p>
        </p:txBody>
      </p:sp>
      <p:sp>
        <p:nvSpPr>
          <p:cNvPr id="478"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Pods</a:t>
            </a:r>
            <a:endParaRPr b="0" lang="pt-PT" sz="3600" spc="-1" strike="noStrike">
              <a:latin typeface="Arial"/>
            </a:endParaRPr>
          </a:p>
        </p:txBody>
      </p:sp>
      <p:sp>
        <p:nvSpPr>
          <p:cNvPr id="305" name="CustomShape 2"/>
          <p:cNvSpPr/>
          <p:nvPr/>
        </p:nvSpPr>
        <p:spPr>
          <a:xfrm>
            <a:off x="457200" y="1200240"/>
            <a:ext cx="5405760" cy="3724920"/>
          </a:xfrm>
          <a:prstGeom prst="rect">
            <a:avLst/>
          </a:prstGeom>
          <a:noFill/>
          <a:ln>
            <a:noFill/>
          </a:ln>
        </p:spPr>
        <p:style>
          <a:lnRef idx="0"/>
          <a:fillRef idx="0"/>
          <a:effectRef idx="0"/>
          <a:fontRef idx="minor"/>
        </p:style>
        <p:txBody>
          <a:bodyPr lIns="90000" rIns="90000" tIns="91440" bIns="91440">
            <a:noAutofit/>
          </a:bodyPr>
          <a:p>
            <a:pPr marL="457200" indent="-418320">
              <a:lnSpc>
                <a:spcPct val="100000"/>
              </a:lnSpc>
              <a:buClr>
                <a:srgbClr val="000000"/>
              </a:buClr>
              <a:buFont typeface="Arial"/>
              <a:buChar char="●"/>
            </a:pPr>
            <a:r>
              <a:rPr b="1" lang="pt-PT" sz="3000" spc="-1" strike="noStrike">
                <a:solidFill>
                  <a:srgbClr val="000000"/>
                </a:solidFill>
                <a:latin typeface="Arial"/>
                <a:ea typeface="Arial"/>
              </a:rPr>
              <a:t>Atomic unit</a:t>
            </a:r>
            <a:r>
              <a:rPr b="0" lang="pt-PT" sz="3000" spc="-1" strike="noStrike">
                <a:solidFill>
                  <a:srgbClr val="000000"/>
                </a:solidFill>
                <a:latin typeface="Arial"/>
                <a:ea typeface="Arial"/>
              </a:rPr>
              <a:t> or smallest “</a:t>
            </a:r>
            <a:r>
              <a:rPr b="0" i="1" lang="pt-PT" sz="3000" spc="-1" strike="noStrike">
                <a:solidFill>
                  <a:srgbClr val="000000"/>
                </a:solidFill>
                <a:latin typeface="Arial"/>
                <a:ea typeface="Arial"/>
              </a:rPr>
              <a:t>unit of work</a:t>
            </a:r>
            <a:r>
              <a:rPr b="0" lang="pt-PT" sz="3000" spc="-1" strike="noStrike">
                <a:solidFill>
                  <a:srgbClr val="000000"/>
                </a:solidFill>
                <a:latin typeface="Arial"/>
                <a:ea typeface="Arial"/>
              </a:rPr>
              <a:t>”of Kubernetes.</a:t>
            </a:r>
            <a:endParaRPr b="0" lang="pt-PT" sz="3000" spc="-1" strike="noStrike">
              <a:latin typeface="Arial"/>
            </a:endParaRPr>
          </a:p>
          <a:p>
            <a:pPr marL="457200" indent="-418320">
              <a:lnSpc>
                <a:spcPct val="100000"/>
              </a:lnSpc>
              <a:spcBef>
                <a:spcPts val="1001"/>
              </a:spcBef>
              <a:spcAft>
                <a:spcPts val="1001"/>
              </a:spcAft>
              <a:buClr>
                <a:srgbClr val="000000"/>
              </a:buClr>
              <a:buFont typeface="Arial"/>
              <a:buChar char="●"/>
            </a:pPr>
            <a:r>
              <a:rPr b="0" lang="pt-PT" sz="3000" spc="-1" strike="noStrike">
                <a:solidFill>
                  <a:srgbClr val="000000"/>
                </a:solidFill>
                <a:latin typeface="Arial"/>
                <a:ea typeface="Arial"/>
              </a:rPr>
              <a:t>Pods wrap </a:t>
            </a:r>
            <a:r>
              <a:rPr b="1" lang="pt-PT" sz="3000" spc="-1" strike="noStrike">
                <a:solidFill>
                  <a:srgbClr val="000000"/>
                </a:solidFill>
                <a:latin typeface="Arial"/>
                <a:ea typeface="Arial"/>
              </a:rPr>
              <a:t>one or MORE containers</a:t>
            </a:r>
            <a:r>
              <a:rPr b="0" lang="pt-PT" sz="3000" spc="-1" strike="noStrike">
                <a:solidFill>
                  <a:srgbClr val="000000"/>
                </a:solidFill>
                <a:latin typeface="Arial"/>
                <a:ea typeface="Arial"/>
              </a:rPr>
              <a:t> that share volumes and namespace.</a:t>
            </a:r>
            <a:endParaRPr b="0" lang="pt-PT" sz="3000" spc="-1" strike="noStrike">
              <a:latin typeface="Arial"/>
            </a:endParaRPr>
          </a:p>
          <a:p>
            <a:pPr marL="457200" indent="-418320">
              <a:lnSpc>
                <a:spcPct val="100000"/>
              </a:lnSpc>
              <a:spcBef>
                <a:spcPts val="1001"/>
              </a:spcBef>
              <a:spcAft>
                <a:spcPts val="1001"/>
              </a:spcAft>
              <a:buClr>
                <a:srgbClr val="000000"/>
              </a:buClr>
              <a:buFont typeface="Arial"/>
              <a:buChar char="●"/>
            </a:pPr>
            <a:r>
              <a:rPr b="1" lang="pt-PT" sz="3000" spc="-1" strike="noStrike">
                <a:solidFill>
                  <a:srgbClr val="000000"/>
                </a:solidFill>
                <a:latin typeface="Arial"/>
                <a:ea typeface="Arial"/>
              </a:rPr>
              <a:t>They are also ephemeral!</a:t>
            </a:r>
            <a:endParaRPr b="0" lang="pt-PT" sz="3000" spc="-1" strike="noStrike">
              <a:latin typeface="Arial"/>
            </a:endParaRPr>
          </a:p>
        </p:txBody>
      </p:sp>
      <p:pic>
        <p:nvPicPr>
          <p:cNvPr id="306" name="Google Shape;184;p28" descr=""/>
          <p:cNvPicPr/>
          <p:nvPr/>
        </p:nvPicPr>
        <p:blipFill>
          <a:blip r:embed="rId1"/>
          <a:stretch/>
        </p:blipFill>
        <p:spPr>
          <a:xfrm>
            <a:off x="5981760" y="1219680"/>
            <a:ext cx="2902680" cy="3686040"/>
          </a:xfrm>
          <a:prstGeom prst="rect">
            <a:avLst/>
          </a:prstGeom>
          <a:ln>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9" name="Google Shape;769;p110" descr=""/>
          <p:cNvPicPr/>
          <p:nvPr/>
        </p:nvPicPr>
        <p:blipFill>
          <a:blip r:embed="rId1"/>
          <a:stretch/>
        </p:blipFill>
        <p:spPr>
          <a:xfrm>
            <a:off x="2874240" y="702360"/>
            <a:ext cx="5472360" cy="4314600"/>
          </a:xfrm>
          <a:prstGeom prst="rect">
            <a:avLst/>
          </a:prstGeom>
          <a:ln>
            <a:noFill/>
          </a:ln>
        </p:spPr>
      </p:pic>
      <p:sp>
        <p:nvSpPr>
          <p:cNvPr id="48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br/>
            <a:endParaRPr b="0" lang="pt-PT" sz="3600" spc="-1" strike="noStrike">
              <a:latin typeface="Arial"/>
            </a:endParaRPr>
          </a:p>
        </p:txBody>
      </p:sp>
      <p:sp>
        <p:nvSpPr>
          <p:cNvPr id="481" name="CustomShape 2"/>
          <p:cNvSpPr/>
          <p:nvPr/>
        </p:nvSpPr>
        <p:spPr>
          <a:xfrm>
            <a:off x="457200" y="4096800"/>
            <a:ext cx="3903480" cy="7988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mydep-54f7ff7d6d-9gvll   1/1       Running   0          5s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mydep-54f7ff7d6d-cqvlq   1/1       Running   0          2s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mydep-6766777fff-hsfz9   1/1       Running   0          5h</a:t>
            </a:r>
            <a:endParaRPr b="0" lang="pt-PT" sz="800" spc="-1" strike="noStrike">
              <a:latin typeface="Arial"/>
            </a:endParaRPr>
          </a:p>
        </p:txBody>
      </p:sp>
      <p:sp>
        <p:nvSpPr>
          <p:cNvPr id="482" name="CustomShape 3"/>
          <p:cNvSpPr/>
          <p:nvPr/>
        </p:nvSpPr>
        <p:spPr>
          <a:xfrm>
            <a:off x="457200" y="3397680"/>
            <a:ext cx="3903480" cy="5526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2         2         2         8s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            2         2         2         5h</a:t>
            </a:r>
            <a:endParaRPr b="0" lang="pt-PT" sz="800" spc="-1" strike="noStrike">
              <a:latin typeface="Arial"/>
            </a:endParaRPr>
          </a:p>
        </p:txBody>
      </p:sp>
      <p:sp>
        <p:nvSpPr>
          <p:cNvPr id="483"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sp>
        <p:nvSpPr>
          <p:cNvPr id="484"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latin typeface="Arial"/>
            </a:endParaRPr>
          </a:p>
        </p:txBody>
      </p:sp>
      <p:sp>
        <p:nvSpPr>
          <p:cNvPr id="486" name="CustomShape 2"/>
          <p:cNvSpPr/>
          <p:nvPr/>
        </p:nvSpPr>
        <p:spPr>
          <a:xfrm>
            <a:off x="457200" y="3398400"/>
            <a:ext cx="3903480" cy="5562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3         3         3         10s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            0         1         1         5h</a:t>
            </a:r>
            <a:endParaRPr b="0" lang="pt-PT" sz="800" spc="-1" strike="noStrike">
              <a:latin typeface="Arial"/>
            </a:endParaRPr>
          </a:p>
        </p:txBody>
      </p:sp>
      <p:sp>
        <p:nvSpPr>
          <p:cNvPr id="487" name="CustomShape 3"/>
          <p:cNvSpPr/>
          <p:nvPr/>
        </p:nvSpPr>
        <p:spPr>
          <a:xfrm>
            <a:off x="457200" y="4104000"/>
            <a:ext cx="3903480" cy="79848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mydep-54f7ff7d6d-9gvll   1/1       Running   0          7s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mydep-54f7ff7d6d-cqvlq   1/1       Running   0          5s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mydep-54f7ff7d6d-gccr6   1/1       Running   0          2s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mydep-6766777fff-9r2zn   1/1       Running   0          5h</a:t>
            </a:r>
            <a:endParaRPr b="0" lang="pt-PT" sz="800" spc="-1" strike="noStrike">
              <a:latin typeface="Arial"/>
            </a:endParaRPr>
          </a:p>
        </p:txBody>
      </p:sp>
      <p:sp>
        <p:nvSpPr>
          <p:cNvPr id="488"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pic>
        <p:nvPicPr>
          <p:cNvPr id="489" name="Google Shape;783;p111" descr=""/>
          <p:cNvPicPr/>
          <p:nvPr/>
        </p:nvPicPr>
        <p:blipFill>
          <a:blip r:embed="rId1"/>
          <a:stretch/>
        </p:blipFill>
        <p:spPr>
          <a:xfrm>
            <a:off x="2874240" y="702360"/>
            <a:ext cx="5472360" cy="4619520"/>
          </a:xfrm>
          <a:prstGeom prst="rect">
            <a:avLst/>
          </a:prstGeom>
          <a:ln>
            <a:noFill/>
          </a:ln>
        </p:spPr>
      </p:pic>
      <p:sp>
        <p:nvSpPr>
          <p:cNvPr id="490"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latin typeface="Arial"/>
            </a:endParaRPr>
          </a:p>
        </p:txBody>
      </p:sp>
      <p:sp>
        <p:nvSpPr>
          <p:cNvPr id="492" name="CustomShape 2"/>
          <p:cNvSpPr/>
          <p:nvPr/>
        </p:nvSpPr>
        <p:spPr>
          <a:xfrm>
            <a:off x="457200" y="3399120"/>
            <a:ext cx="3903480" cy="55548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            3         3         3         13s</a:t>
            </a:r>
            <a:br/>
            <a:r>
              <a:rPr b="0" lang="pt-PT" sz="800" spc="-1" strike="noStrike">
                <a:solidFill>
                  <a:srgbClr val="783f04"/>
                </a:solidFill>
                <a:latin typeface="Roboto Mono"/>
                <a:ea typeface="Roboto Mono"/>
              </a:rPr>
              <a:t>mydep-6766777fff            0         0         0         5h</a:t>
            </a:r>
            <a:endParaRPr b="0" lang="pt-PT" sz="800" spc="-1" strike="noStrike">
              <a:latin typeface="Arial"/>
            </a:endParaRPr>
          </a:p>
        </p:txBody>
      </p:sp>
      <p:sp>
        <p:nvSpPr>
          <p:cNvPr id="493" name="CustomShape 3"/>
          <p:cNvSpPr/>
          <p:nvPr/>
        </p:nvSpPr>
        <p:spPr>
          <a:xfrm>
            <a:off x="457200" y="4104720"/>
            <a:ext cx="3903480" cy="78912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mydep-54f7ff7d6d-9gvll   1/1       Running   0          10s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mydep-54f7ff7d6d-cqvlq   1/1       Running   0          8s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mydep-54f7ff7d6d-gccr6   1/1       Running   0          5s</a:t>
            </a:r>
            <a:endParaRPr b="0" lang="pt-PT" sz="800" spc="-1" strike="noStrike">
              <a:latin typeface="Arial"/>
            </a:endParaRPr>
          </a:p>
        </p:txBody>
      </p:sp>
      <p:sp>
        <p:nvSpPr>
          <p:cNvPr id="494"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Phase out of old Pods managed by </a:t>
            </a:r>
            <a:r>
              <a:rPr b="0" lang="pt-PT" sz="1800" spc="-1" strike="noStrike">
                <a:solidFill>
                  <a:srgbClr val="1155cc"/>
                </a:solidFill>
                <a:latin typeface="Roboto Mono"/>
                <a:ea typeface="Roboto Mono"/>
              </a:rPr>
              <a:t>maxSurge</a:t>
            </a:r>
            <a:r>
              <a:rPr b="0" lang="pt-PT" sz="1800" spc="-1" strike="noStrike">
                <a:solidFill>
                  <a:srgbClr val="000000"/>
                </a:solidFill>
                <a:latin typeface="Arial"/>
                <a:ea typeface="Arial"/>
              </a:rPr>
              <a:t> and </a:t>
            </a:r>
            <a:r>
              <a:rPr b="0" lang="pt-PT" sz="1800" spc="-1" strike="noStrike">
                <a:solidFill>
                  <a:srgbClr val="1155cc"/>
                </a:solidFill>
                <a:latin typeface="Roboto Mono"/>
                <a:ea typeface="Roboto Mono"/>
              </a:rPr>
              <a:t>maxUnavailable.</a:t>
            </a:r>
            <a:endParaRPr b="0" lang="pt-PT" sz="1800" spc="-1" strike="noStrike">
              <a:latin typeface="Arial"/>
            </a:endParaRPr>
          </a:p>
        </p:txBody>
      </p:sp>
      <p:pic>
        <p:nvPicPr>
          <p:cNvPr id="495" name="Google Shape;793;p112" descr=""/>
          <p:cNvPicPr/>
          <p:nvPr/>
        </p:nvPicPr>
        <p:blipFill>
          <a:blip r:embed="rId1"/>
          <a:stretch/>
        </p:blipFill>
        <p:spPr>
          <a:xfrm>
            <a:off x="2865960" y="699480"/>
            <a:ext cx="5472360" cy="4619520"/>
          </a:xfrm>
          <a:prstGeom prst="rect">
            <a:avLst/>
          </a:prstGeom>
          <a:ln>
            <a:noFill/>
          </a:ln>
        </p:spPr>
      </p:pic>
      <p:sp>
        <p:nvSpPr>
          <p:cNvPr id="496"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RollingUpdate Deployment </a:t>
            </a:r>
            <a:endParaRPr b="0" lang="pt-PT" sz="3600" spc="-1" strike="noStrike">
              <a:latin typeface="Arial"/>
            </a:endParaRPr>
          </a:p>
        </p:txBody>
      </p:sp>
      <p:sp>
        <p:nvSpPr>
          <p:cNvPr id="498" name="CustomShape 2"/>
          <p:cNvSpPr/>
          <p:nvPr/>
        </p:nvSpPr>
        <p:spPr>
          <a:xfrm>
            <a:off x="457200" y="3398040"/>
            <a:ext cx="3903480" cy="5565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replicaset</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DESIRED   CURRENT   READY     AGE</a:t>
            </a:r>
            <a:br/>
            <a:r>
              <a:rPr b="1" lang="pt-PT" sz="800" spc="-1" strike="noStrike">
                <a:solidFill>
                  <a:srgbClr val="783f04"/>
                </a:solidFill>
                <a:latin typeface="Roboto Mono"/>
                <a:ea typeface="Roboto Mono"/>
              </a:rPr>
              <a:t>mydep-54f7ff7d6d            3         3         3         15s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mydep-6766777fff            0         0         0         5h</a:t>
            </a:r>
            <a:endParaRPr b="0" lang="pt-PT" sz="800" spc="-1" strike="noStrike">
              <a:latin typeface="Arial"/>
            </a:endParaRPr>
          </a:p>
        </p:txBody>
      </p:sp>
      <p:sp>
        <p:nvSpPr>
          <p:cNvPr id="499" name="CustomShape 3"/>
          <p:cNvSpPr/>
          <p:nvPr/>
        </p:nvSpPr>
        <p:spPr>
          <a:xfrm>
            <a:off x="457200" y="4103640"/>
            <a:ext cx="3903480" cy="78912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kubectl get pods</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NAME                     READY     STATUS    RESTARTS   AGE</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mydep-54f7ff7d6d-9gvll   1/1       Running   0          12s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mydep-54f7ff7d6d-cqvlq   1/1       Running   0          10s</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mydep-54f7ff7d6d-gccr6   1/1       Running   0          7s</a:t>
            </a:r>
            <a:endParaRPr b="0" lang="pt-PT" sz="800" spc="-1" strike="noStrike">
              <a:latin typeface="Arial"/>
            </a:endParaRPr>
          </a:p>
        </p:txBody>
      </p:sp>
      <p:sp>
        <p:nvSpPr>
          <p:cNvPr id="500" name="CustomShape 4"/>
          <p:cNvSpPr/>
          <p:nvPr/>
        </p:nvSpPr>
        <p:spPr>
          <a:xfrm>
            <a:off x="757800" y="1398600"/>
            <a:ext cx="3903480" cy="65808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000000"/>
                </a:solidFill>
                <a:latin typeface="Arial"/>
                <a:ea typeface="Arial"/>
              </a:rPr>
              <a:t>Updated to new deployment revision completed.</a:t>
            </a:r>
            <a:endParaRPr b="0" lang="pt-PT" sz="1800" spc="-1" strike="noStrike">
              <a:latin typeface="Arial"/>
            </a:endParaRPr>
          </a:p>
        </p:txBody>
      </p:sp>
      <p:pic>
        <p:nvPicPr>
          <p:cNvPr id="501" name="Google Shape;803;p113" descr=""/>
          <p:cNvPicPr/>
          <p:nvPr/>
        </p:nvPicPr>
        <p:blipFill>
          <a:blip r:embed="rId1"/>
          <a:stretch/>
        </p:blipFill>
        <p:spPr>
          <a:xfrm>
            <a:off x="2850120" y="1543320"/>
            <a:ext cx="5503680" cy="2689560"/>
          </a:xfrm>
          <a:prstGeom prst="rect">
            <a:avLst/>
          </a:prstGeom>
          <a:ln>
            <a:noFill/>
          </a:ln>
        </p:spPr>
      </p:pic>
      <p:sp>
        <p:nvSpPr>
          <p:cNvPr id="502" name="CustomShape 5"/>
          <p:cNvSpPr/>
          <p:nvPr/>
        </p:nvSpPr>
        <p:spPr>
          <a:xfrm>
            <a:off x="457200" y="2187720"/>
            <a:ext cx="2031120" cy="10616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1" lang="pt-PT" sz="1200" spc="-1" strike="noStrike">
                <a:solidFill>
                  <a:srgbClr val="000000"/>
                </a:solidFill>
                <a:latin typeface="Arial"/>
                <a:ea typeface="Arial"/>
              </a:rPr>
              <a:t>R1 pod-template-hash:</a:t>
            </a:r>
            <a:r>
              <a:rPr b="0" lang="pt-PT" sz="1200" spc="-1" strike="noStrike">
                <a:solidFill>
                  <a:srgbClr val="000000"/>
                </a:solidFill>
                <a:latin typeface="Arial"/>
                <a:ea typeface="Arial"/>
              </a:rPr>
              <a:t> </a:t>
            </a:r>
            <a:r>
              <a:rPr b="0" lang="pt-PT" sz="1400" spc="-1" strike="noStrike">
                <a:solidFill>
                  <a:srgbClr val="783f04"/>
                </a:solidFill>
                <a:latin typeface="Roboto Mono"/>
                <a:ea typeface="Roboto Mono"/>
              </a:rPr>
              <a:t>676677fff</a:t>
            </a:r>
            <a:endParaRPr b="0" lang="pt-PT" sz="1400" spc="-1" strike="noStrike">
              <a:latin typeface="Arial"/>
            </a:endParaRPr>
          </a:p>
          <a:p>
            <a:pPr>
              <a:lnSpc>
                <a:spcPct val="100000"/>
              </a:lnSpc>
            </a:pPr>
            <a:r>
              <a:rPr b="1" lang="pt-PT" sz="1200" spc="-1" strike="noStrike">
                <a:solidFill>
                  <a:srgbClr val="000000"/>
                </a:solidFill>
                <a:latin typeface="Arial"/>
                <a:ea typeface="Arial"/>
              </a:rPr>
              <a:t>R2 pod-template-hash:</a:t>
            </a:r>
            <a:r>
              <a:rPr b="0" lang="pt-PT" sz="1200" spc="-1" strike="noStrike">
                <a:solidFill>
                  <a:srgbClr val="000000"/>
                </a:solidFill>
                <a:latin typeface="Arial"/>
                <a:ea typeface="Arial"/>
              </a:rPr>
              <a:t> </a:t>
            </a:r>
            <a:r>
              <a:rPr b="1" lang="pt-PT" sz="1400" spc="-1" strike="noStrike">
                <a:solidFill>
                  <a:srgbClr val="783f04"/>
                </a:solidFill>
                <a:latin typeface="Roboto Mono"/>
                <a:ea typeface="Roboto Mono"/>
              </a:rPr>
              <a:t>54f7ff7d6d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Taints and Tolerations</a:t>
            </a:r>
            <a:endParaRPr b="0" lang="pt-PT" sz="3600" spc="-1" strike="noStrike">
              <a:latin typeface="Arial"/>
            </a:endParaRPr>
          </a:p>
        </p:txBody>
      </p:sp>
      <p:sp>
        <p:nvSpPr>
          <p:cNvPr id="504" name="CustomShape 2"/>
          <p:cNvSpPr/>
          <p:nvPr/>
        </p:nvSpPr>
        <p:spPr>
          <a:xfrm>
            <a:off x="105480" y="1200240"/>
            <a:ext cx="4345560" cy="38635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 kubectl taint nodes node1 key=value:NoSchedule</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key: "key"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"Equal"</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"value"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"NoSchedule”</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operator: "Exists"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key: "key"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"Exists”</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tolerations: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key: "key1"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operator: "Equal"</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"value1"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"NoExecute"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tolerationSeconds: 3600</a:t>
            </a:r>
            <a:endParaRPr b="0" lang="pt-PT" sz="1100" spc="-1" strike="noStrike">
              <a:latin typeface="Arial"/>
            </a:endParaRPr>
          </a:p>
        </p:txBody>
      </p:sp>
      <p:sp>
        <p:nvSpPr>
          <p:cNvPr id="505" name="CustomShape 3"/>
          <p:cNvSpPr/>
          <p:nvPr/>
        </p:nvSpPr>
        <p:spPr>
          <a:xfrm>
            <a:off x="4572000" y="1200240"/>
            <a:ext cx="4448160" cy="38635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 kubectl taint nodes node1 gpu=nvidia:NoSchedule</a:t>
            </a:r>
            <a:endParaRPr b="0" lang="pt-PT" sz="1100" spc="-1" strike="noStrike">
              <a:latin typeface="Arial"/>
            </a:endParaRPr>
          </a:p>
          <a:p>
            <a:pPr>
              <a:lnSpc>
                <a:spcPct val="100000"/>
              </a:lnSpc>
            </a:pP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apiVersion: v1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kind: Pod</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image: 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tolerations: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key: gpu</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value: nvidia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effect: NoSchedule</a:t>
            </a:r>
            <a:endParaRPr b="0" lang="pt-PT" sz="1100" spc="-1" strike="noStrike">
              <a:latin typeface="Arial"/>
            </a:endParaRPr>
          </a:p>
          <a:p>
            <a:pPr>
              <a:lnSpc>
                <a:spcPct val="100000"/>
              </a:lnSpc>
            </a:pPr>
            <a:endParaRPr b="0" lang="pt-PT" sz="11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DaemonSet</a:t>
            </a:r>
            <a:endParaRPr b="0" lang="pt-PT" sz="3600" spc="-1" strike="noStrike">
              <a:latin typeface="Arial"/>
            </a:endParaRPr>
          </a:p>
        </p:txBody>
      </p:sp>
      <p:sp>
        <p:nvSpPr>
          <p:cNvPr id="507"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Ensure that all nodes matching certain criteria will run an instance of the supplied Pod.</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Are ideal for cluster wide services such as log forwarding or monitoring.</a:t>
            </a:r>
            <a:endParaRPr b="0" lang="pt-PT" sz="2400" spc="-1" strike="noStrike">
              <a:latin typeface="Arial"/>
            </a:endParaRPr>
          </a:p>
        </p:txBody>
      </p:sp>
      <p:pic>
        <p:nvPicPr>
          <p:cNvPr id="508" name="Google Shape;811;p114" descr=""/>
          <p:cNvPicPr/>
          <p:nvPr/>
        </p:nvPicPr>
        <p:blipFill>
          <a:blip r:embed="rId1"/>
          <a:stretch/>
        </p:blipFill>
        <p:spPr>
          <a:xfrm>
            <a:off x="1707840" y="3062880"/>
            <a:ext cx="5339880" cy="97128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latin typeface="Arial"/>
            </a:endParaRPr>
          </a:p>
        </p:txBody>
      </p:sp>
      <p:sp>
        <p:nvSpPr>
          <p:cNvPr id="510"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Tailored to managing Pods that must persist or maintain state.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Pod lifecycle will be ordered and follow consistent patterns.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Assigned a unique ordinal name following the convention of ‘</a:t>
            </a:r>
            <a:r>
              <a:rPr b="0" i="1" lang="pt-PT" sz="2400" spc="-1" strike="noStrike">
                <a:solidFill>
                  <a:srgbClr val="000000"/>
                </a:solidFill>
                <a:latin typeface="Arial"/>
                <a:ea typeface="Arial"/>
              </a:rPr>
              <a:t>&lt;statefulset name&gt;-&lt;ordinal index&gt;</a:t>
            </a:r>
            <a:r>
              <a:rPr b="0" lang="pt-PT" sz="2400" spc="-1" strike="noStrike">
                <a:solidFill>
                  <a:srgbClr val="000000"/>
                </a:solidFill>
                <a:latin typeface="Arial"/>
                <a:ea typeface="Arial"/>
              </a:rPr>
              <a:t>’.</a:t>
            </a:r>
            <a:endParaRPr b="0" lang="pt-PT" sz="2400" spc="-1" strike="noStrike">
              <a:latin typeface="Arial"/>
            </a:endParaRPr>
          </a:p>
        </p:txBody>
      </p:sp>
      <p:pic>
        <p:nvPicPr>
          <p:cNvPr id="511" name="Google Shape;849;p119" descr=""/>
          <p:cNvPicPr/>
          <p:nvPr/>
        </p:nvPicPr>
        <p:blipFill>
          <a:blip r:embed="rId1"/>
          <a:stretch/>
        </p:blipFill>
        <p:spPr>
          <a:xfrm>
            <a:off x="1924560" y="4110840"/>
            <a:ext cx="5293800" cy="932040"/>
          </a:xfrm>
          <a:prstGeom prst="rect">
            <a:avLst/>
          </a:prstGeom>
          <a:ln>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latin typeface="Arial"/>
            </a:endParaRPr>
          </a:p>
        </p:txBody>
      </p:sp>
      <p:sp>
        <p:nvSpPr>
          <p:cNvPr id="513" name="CustomShape 2"/>
          <p:cNvSpPr/>
          <p:nvPr/>
        </p:nvSpPr>
        <p:spPr>
          <a:xfrm>
            <a:off x="45720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apiVersion: </a:t>
            </a:r>
            <a:r>
              <a:rPr b="0" lang="pt-PT" sz="1100" spc="-1" strike="noStrike">
                <a:solidFill>
                  <a:srgbClr val="cc0000"/>
                </a:solidFill>
                <a:latin typeface="Roboto Mono"/>
                <a:ea typeface="Roboto Mono"/>
              </a:rPr>
              <a:t>apps/v1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kind: </a:t>
            </a:r>
            <a:r>
              <a:rPr b="0" lang="pt-PT" sz="1100" spc="-1" strike="noStrike">
                <a:solidFill>
                  <a:srgbClr val="cc0000"/>
                </a:solidFill>
                <a:latin typeface="Roboto Mono"/>
                <a:ea typeface="Roboto Mono"/>
              </a:rPr>
              <a:t>StatefulSet</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sts-example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replicas: </a:t>
            </a:r>
            <a:r>
              <a:rPr b="0" lang="pt-PT" sz="1100" spc="-1" strike="noStrike">
                <a:solidFill>
                  <a:srgbClr val="cc0000"/>
                </a:solidFill>
                <a:latin typeface="Roboto Mono"/>
                <a:ea typeface="Roboto Mono"/>
              </a:rPr>
              <a:t>2</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revisionHistoryLimit: </a:t>
            </a:r>
            <a:r>
              <a:rPr b="0" lang="pt-PT" sz="1100" spc="-1" strike="noStrike">
                <a:solidFill>
                  <a:srgbClr val="cc0000"/>
                </a:solidFill>
                <a:latin typeface="Roboto Mono"/>
                <a:ea typeface="Roboto Mono"/>
              </a:rPr>
              <a:t>3</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selector:</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matchLabels: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stateful</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serviceName:</a:t>
            </a:r>
            <a:r>
              <a:rPr b="0" lang="pt-PT" sz="1100" spc="-1" strike="noStrike">
                <a:solidFill>
                  <a:srgbClr val="cc0000"/>
                </a:solidFill>
                <a:latin typeface="Roboto Mono"/>
                <a:ea typeface="Roboto Mono"/>
              </a:rPr>
              <a:t> app</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updateStrategy: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type: </a:t>
            </a:r>
            <a:r>
              <a:rPr b="0" lang="pt-PT" sz="1100" spc="-1" strike="noStrike">
                <a:solidFill>
                  <a:srgbClr val="cc0000"/>
                </a:solidFill>
                <a:latin typeface="Roboto Mono"/>
                <a:ea typeface="Roboto Mono"/>
              </a:rPr>
              <a:t>RollingUpdate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rollingUpdate: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partition: </a:t>
            </a:r>
            <a:r>
              <a:rPr b="0" lang="pt-PT" sz="1100" spc="-1" strike="noStrike">
                <a:solidFill>
                  <a:srgbClr val="cc0000"/>
                </a:solidFill>
                <a:latin typeface="Roboto Mono"/>
                <a:ea typeface="Roboto Mono"/>
              </a:rPr>
              <a:t>0</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template: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labels: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app: </a:t>
            </a:r>
            <a:r>
              <a:rPr b="0" lang="pt-PT" sz="1100" spc="-1" strike="noStrike">
                <a:solidFill>
                  <a:srgbClr val="cc0000"/>
                </a:solidFill>
                <a:latin typeface="Roboto Mono"/>
                <a:ea typeface="Roboto Mono"/>
              </a:rPr>
              <a:t>stateful</a:t>
            </a:r>
            <a:endParaRPr b="0" lang="pt-PT" sz="1100" spc="-1" strike="noStrike">
              <a:latin typeface="Arial"/>
            </a:endParaRPr>
          </a:p>
          <a:p>
            <a:pPr algn="ctr">
              <a:lnSpc>
                <a:spcPct val="100000"/>
              </a:lnSpc>
            </a:pPr>
            <a:r>
              <a:rPr b="1" lang="pt-PT" sz="1800" spc="-1" strike="noStrike">
                <a:solidFill>
                  <a:srgbClr val="a64d79"/>
                </a:solidFill>
                <a:latin typeface="Roboto Mono"/>
                <a:ea typeface="Roboto Mono"/>
              </a:rPr>
              <a:t>&lt;continued&gt;</a:t>
            </a:r>
            <a:endParaRPr b="0" lang="pt-PT" sz="1800" spc="-1" strike="noStrike">
              <a:latin typeface="Arial"/>
            </a:endParaRPr>
          </a:p>
          <a:p>
            <a:pPr>
              <a:lnSpc>
                <a:spcPct val="100000"/>
              </a:lnSpc>
            </a:pPr>
            <a:endParaRPr b="0" lang="pt-PT" sz="1800" spc="-1" strike="noStrike">
              <a:latin typeface="Arial"/>
            </a:endParaRPr>
          </a:p>
        </p:txBody>
      </p:sp>
      <p:sp>
        <p:nvSpPr>
          <p:cNvPr id="514" name="CustomShape 3"/>
          <p:cNvSpPr/>
          <p:nvPr/>
        </p:nvSpPr>
        <p:spPr>
          <a:xfrm>
            <a:off x="4692240" y="1200240"/>
            <a:ext cx="39938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gn="ctr">
              <a:lnSpc>
                <a:spcPct val="100000"/>
              </a:lnSpc>
            </a:pPr>
            <a:r>
              <a:rPr b="1" lang="pt-PT" sz="1800" spc="-1" strike="noStrike">
                <a:solidFill>
                  <a:srgbClr val="a64d79"/>
                </a:solidFill>
                <a:latin typeface="Roboto Mono"/>
                <a:ea typeface="Roboto Mono"/>
              </a:rPr>
              <a:t>&lt;continued&gt;</a:t>
            </a:r>
            <a:endParaRPr b="0" lang="pt-PT" sz="1800" spc="-1" strike="noStrike">
              <a:latin typeface="Arial"/>
            </a:endParaRPr>
          </a:p>
          <a:p>
            <a:pPr>
              <a:lnSpc>
                <a:spcPct val="100000"/>
              </a:lnSpc>
            </a:pPr>
            <a:r>
              <a:rPr b="0" lang="pt-PT" sz="1000" spc="-1" strike="noStrike">
                <a:solidFill>
                  <a:srgbClr val="1155cc"/>
                </a:solidFill>
                <a:latin typeface="Roboto Mono"/>
                <a:ea typeface="Roboto Mono"/>
              </a:rPr>
              <a:t>  </a:t>
            </a: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containers: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name: </a:t>
            </a:r>
            <a:r>
              <a:rPr b="0" lang="pt-PT" sz="1100" spc="-1" strike="noStrike">
                <a:solidFill>
                  <a:srgbClr val="cc0000"/>
                </a:solidFill>
                <a:latin typeface="Roboto Mono"/>
                <a:ea typeface="Roboto Mono"/>
              </a:rPr>
              <a:t>nginx</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image: </a:t>
            </a:r>
            <a:r>
              <a:rPr b="0" lang="pt-PT" sz="1100" spc="-1" strike="noStrike">
                <a:solidFill>
                  <a:srgbClr val="cc0000"/>
                </a:solidFill>
                <a:latin typeface="Roboto Mono"/>
                <a:ea typeface="Roboto Mono"/>
              </a:rPr>
              <a:t>nginx:stable-alpine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ports: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 containerPort: </a:t>
            </a:r>
            <a:r>
              <a:rPr b="0" lang="pt-PT" sz="1100" spc="-1" strike="noStrike">
                <a:solidFill>
                  <a:srgbClr val="cc0000"/>
                </a:solidFill>
                <a:latin typeface="Roboto Mono"/>
                <a:ea typeface="Roboto Mono"/>
              </a:rPr>
              <a:t>80</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volumeMounts: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 name:</a:t>
            </a:r>
            <a:r>
              <a:rPr b="0" lang="pt-PT" sz="1100" spc="-1" strike="noStrike">
                <a:solidFill>
                  <a:srgbClr val="cc0000"/>
                </a:solidFill>
                <a:latin typeface="Roboto Mono"/>
                <a:ea typeface="Roboto Mono"/>
              </a:rPr>
              <a:t> www</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mountPath:</a:t>
            </a:r>
            <a:r>
              <a:rPr b="0" lang="pt-PT" sz="1100" spc="-1" strike="noStrike">
                <a:solidFill>
                  <a:srgbClr val="cc0000"/>
                </a:solidFill>
                <a:latin typeface="Roboto Mono"/>
                <a:ea typeface="Roboto Mono"/>
              </a:rPr>
              <a:t> /usr/share/nginx/html</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volumeClaimTemplates: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 metadata:</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name:</a:t>
            </a:r>
            <a:r>
              <a:rPr b="0" lang="pt-PT" sz="1100" spc="-1" strike="noStrike">
                <a:solidFill>
                  <a:srgbClr val="cc0000"/>
                </a:solidFill>
                <a:latin typeface="Roboto Mono"/>
                <a:ea typeface="Roboto Mono"/>
              </a:rPr>
              <a:t> www</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 </a:t>
            </a:r>
            <a:r>
              <a:rPr b="0" lang="pt-PT" sz="1100" spc="-1" strike="noStrike">
                <a:solidFill>
                  <a:srgbClr val="cc0000"/>
                </a:solidFill>
                <a:latin typeface="Roboto Mono"/>
                <a:ea typeface="Roboto Mono"/>
              </a:rPr>
              <a:t>[ "ReadWriteOnce" ]</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storageClassName:</a:t>
            </a:r>
            <a:r>
              <a:rPr b="0" lang="pt-PT" sz="1100" spc="-1" strike="noStrike">
                <a:solidFill>
                  <a:srgbClr val="cc0000"/>
                </a:solidFill>
                <a:latin typeface="Roboto Mono"/>
                <a:ea typeface="Roboto Mono"/>
              </a:rPr>
              <a:t> standard</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resources: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requests: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a:t>
            </a:r>
            <a:r>
              <a:rPr b="0" lang="pt-PT" sz="1100" spc="-1" strike="noStrike">
                <a:solidFill>
                  <a:srgbClr val="cc0000"/>
                </a:solidFill>
                <a:latin typeface="Roboto Mono"/>
                <a:ea typeface="Roboto Mono"/>
              </a:rPr>
              <a:t> 1Gi</a:t>
            </a:r>
            <a:endParaRPr b="0" lang="pt-PT" sz="1100" spc="-1" strike="noStrike">
              <a:latin typeface="Arial"/>
            </a:endParaRPr>
          </a:p>
          <a:p>
            <a:pPr>
              <a:lnSpc>
                <a:spcPct val="100000"/>
              </a:lnSpc>
            </a:pPr>
            <a:endParaRPr b="0" lang="pt-PT" sz="11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StatefulSet</a:t>
            </a:r>
            <a:endParaRPr b="0" lang="pt-PT" sz="3600" spc="-1" strike="noStrike">
              <a:latin typeface="Arial"/>
            </a:endParaRPr>
          </a:p>
        </p:txBody>
      </p:sp>
      <p:sp>
        <p:nvSpPr>
          <p:cNvPr id="516" name="CustomShape 2"/>
          <p:cNvSpPr/>
          <p:nvPr/>
        </p:nvSpPr>
        <p:spPr>
          <a:xfrm>
            <a:off x="5881320" y="1288080"/>
            <a:ext cx="280476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300" spc="-1" strike="noStrike">
                <a:solidFill>
                  <a:srgbClr val="1155cc"/>
                </a:solidFill>
                <a:latin typeface="Roboto Mono"/>
                <a:ea typeface="Roboto Mono"/>
              </a:rPr>
              <a:t>apiVersion: </a:t>
            </a:r>
            <a:r>
              <a:rPr b="0" lang="pt-PT" sz="1300" spc="-1" strike="noStrike">
                <a:solidFill>
                  <a:srgbClr val="cc0000"/>
                </a:solidFill>
                <a:latin typeface="Roboto Mono"/>
                <a:ea typeface="Roboto Mono"/>
              </a:rPr>
              <a:t>apps/v1</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kind: </a:t>
            </a:r>
            <a:r>
              <a:rPr b="0" lang="pt-PT" sz="1300" spc="-1" strike="noStrike">
                <a:solidFill>
                  <a:srgbClr val="cc0000"/>
                </a:solidFill>
                <a:latin typeface="Roboto Mono"/>
                <a:ea typeface="Roboto Mono"/>
              </a:rPr>
              <a:t>StatefulSet</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metadata:</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name:</a:t>
            </a:r>
            <a:r>
              <a:rPr b="0" lang="pt-PT" sz="1300" spc="-1" strike="noStrike">
                <a:solidFill>
                  <a:srgbClr val="000000"/>
                </a:solidFill>
                <a:latin typeface="Roboto Mono"/>
                <a:ea typeface="Roboto Mono"/>
              </a:rPr>
              <a:t> </a:t>
            </a:r>
            <a:r>
              <a:rPr b="0" lang="pt-PT" sz="1300" spc="-1" strike="noStrike">
                <a:solidFill>
                  <a:srgbClr val="cc0000"/>
                </a:solidFill>
                <a:latin typeface="Roboto Mono"/>
                <a:ea typeface="Roboto Mono"/>
              </a:rPr>
              <a:t>sts-example</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spec:</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replicas: </a:t>
            </a:r>
            <a:r>
              <a:rPr b="0" lang="pt-PT" sz="1300" spc="-1" strike="noStrike">
                <a:solidFill>
                  <a:srgbClr val="cc0000"/>
                </a:solidFill>
                <a:latin typeface="Roboto Mono"/>
                <a:ea typeface="Roboto Mono"/>
              </a:rPr>
              <a:t>2</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revisionHistoryLimit: </a:t>
            </a:r>
            <a:r>
              <a:rPr b="0" lang="pt-PT" sz="1300" spc="-1" strike="noStrike">
                <a:solidFill>
                  <a:srgbClr val="cc0000"/>
                </a:solidFill>
                <a:latin typeface="Roboto Mono"/>
                <a:ea typeface="Roboto Mono"/>
              </a:rPr>
              <a:t>3</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selector:</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matchLabels:</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app: </a:t>
            </a:r>
            <a:r>
              <a:rPr b="0" lang="pt-PT" sz="1300" spc="-1" strike="noStrike">
                <a:solidFill>
                  <a:srgbClr val="cc0000"/>
                </a:solidFill>
                <a:latin typeface="Roboto Mono"/>
                <a:ea typeface="Roboto Mono"/>
              </a:rPr>
              <a:t>stateful</a:t>
            </a:r>
            <a:endParaRPr b="0" lang="pt-PT" sz="1300" spc="-1" strike="noStrike">
              <a:latin typeface="Arial"/>
            </a:endParaRPr>
          </a:p>
          <a:p>
            <a:pPr>
              <a:lnSpc>
                <a:spcPct val="100000"/>
              </a:lnSpc>
            </a:pPr>
            <a:r>
              <a:rPr b="0" lang="pt-PT" sz="1300" spc="-1" strike="noStrike">
                <a:solidFill>
                  <a:srgbClr val="cc0000"/>
                </a:solidFill>
                <a:latin typeface="Roboto Mono"/>
                <a:ea typeface="Roboto Mono"/>
              </a:rPr>
              <a:t>  </a:t>
            </a:r>
            <a:r>
              <a:rPr b="0" lang="pt-PT" sz="1300" spc="-1" strike="noStrike">
                <a:solidFill>
                  <a:srgbClr val="1155cc"/>
                </a:solidFill>
                <a:latin typeface="Roboto Mono"/>
                <a:ea typeface="Roboto Mono"/>
              </a:rPr>
              <a:t>serviceName:</a:t>
            </a:r>
            <a:r>
              <a:rPr b="0" lang="pt-PT" sz="1300" spc="-1" strike="noStrike">
                <a:solidFill>
                  <a:srgbClr val="cc0000"/>
                </a:solidFill>
                <a:latin typeface="Roboto Mono"/>
                <a:ea typeface="Roboto Mono"/>
              </a:rPr>
              <a:t> app</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updateStrategy:</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type: </a:t>
            </a:r>
            <a:r>
              <a:rPr b="0" lang="pt-PT" sz="1300" spc="-1" strike="noStrike">
                <a:solidFill>
                  <a:srgbClr val="cc0000"/>
                </a:solidFill>
                <a:latin typeface="Roboto Mono"/>
                <a:ea typeface="Roboto Mono"/>
              </a:rPr>
              <a:t>RollingUpdate</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rollingUpdate:</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partition: </a:t>
            </a:r>
            <a:r>
              <a:rPr b="0" lang="pt-PT" sz="1300" spc="-1" strike="noStrike">
                <a:solidFill>
                  <a:srgbClr val="cc0000"/>
                </a:solidFill>
                <a:latin typeface="Roboto Mono"/>
                <a:ea typeface="Roboto Mono"/>
              </a:rPr>
              <a:t>0</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1155cc"/>
                </a:solidFill>
                <a:latin typeface="Roboto Mono"/>
                <a:ea typeface="Roboto Mono"/>
              </a:rPr>
              <a:t>template:</a:t>
            </a:r>
            <a:endParaRPr b="0" lang="pt-PT" sz="1300" spc="-1" strike="noStrike">
              <a:latin typeface="Arial"/>
            </a:endParaRPr>
          </a:p>
          <a:p>
            <a:pPr>
              <a:lnSpc>
                <a:spcPct val="100000"/>
              </a:lnSpc>
            </a:pPr>
            <a:r>
              <a:rPr b="0" lang="pt-PT" sz="1300" spc="-1" strike="noStrike">
                <a:solidFill>
                  <a:srgbClr val="1155cc"/>
                </a:solidFill>
                <a:latin typeface="Roboto Mono"/>
                <a:ea typeface="Roboto Mono"/>
              </a:rPr>
              <a:t>    </a:t>
            </a:r>
            <a:r>
              <a:rPr b="0" lang="pt-PT" sz="1300" spc="-1" strike="noStrike">
                <a:solidFill>
                  <a:srgbClr val="38761d"/>
                </a:solidFill>
                <a:latin typeface="Roboto Mono"/>
                <a:ea typeface="Roboto Mono"/>
              </a:rPr>
              <a:t>&lt;pod template&gt;</a:t>
            </a:r>
            <a:endParaRPr b="0" lang="pt-PT" sz="1300" spc="-1" strike="noStrike">
              <a:latin typeface="Arial"/>
            </a:endParaRPr>
          </a:p>
        </p:txBody>
      </p:sp>
      <p:sp>
        <p:nvSpPr>
          <p:cNvPr id="517" name="CustomShape 3"/>
          <p:cNvSpPr/>
          <p:nvPr/>
        </p:nvSpPr>
        <p:spPr>
          <a:xfrm>
            <a:off x="457200" y="1288080"/>
            <a:ext cx="4998960" cy="363708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revisionHistoryLimit: </a:t>
            </a:r>
            <a:r>
              <a:rPr b="0" lang="pt-PT" sz="1800" spc="-1" strike="noStrike">
                <a:solidFill>
                  <a:srgbClr val="000000"/>
                </a:solidFill>
                <a:latin typeface="Arial"/>
                <a:ea typeface="Arial"/>
              </a:rPr>
              <a:t>The number of previous iterations of the StatefulSet to retain.</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serviceName: </a:t>
            </a:r>
            <a:r>
              <a:rPr b="0" lang="pt-PT" sz="1800" spc="-1" strike="noStrike">
                <a:solidFill>
                  <a:srgbClr val="000000"/>
                </a:solidFill>
                <a:latin typeface="Arial"/>
                <a:ea typeface="Arial"/>
              </a:rPr>
              <a:t>The name of the associated headless service; or a service without a </a:t>
            </a:r>
            <a:r>
              <a:rPr b="1" lang="pt-PT" sz="1800" spc="-1" strike="noStrike">
                <a:solidFill>
                  <a:srgbClr val="000000"/>
                </a:solidFill>
                <a:latin typeface="Arial"/>
                <a:ea typeface="Arial"/>
              </a:rPr>
              <a:t>ClusterIP</a:t>
            </a:r>
            <a:r>
              <a:rPr b="0" lang="pt-PT" sz="1800" spc="-1" strike="noStrike">
                <a:solidFill>
                  <a:srgbClr val="000000"/>
                </a:solidFill>
                <a:latin typeface="Arial"/>
                <a:ea typeface="Arial"/>
              </a:rPr>
              <a:t>.</a:t>
            </a:r>
            <a:endParaRPr b="0" lang="pt-PT" sz="1800" spc="-1" strike="noStrike">
              <a:latin typeface="Arial"/>
            </a:endParaRPr>
          </a:p>
          <a:p>
            <a:pPr>
              <a:lnSpc>
                <a:spcPct val="100000"/>
              </a:lnSpc>
              <a:spcBef>
                <a:spcPts val="1001"/>
              </a:spcBef>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a:p>
            <a:pPr>
              <a:lnSpc>
                <a:spcPct val="100000"/>
              </a:lnSpc>
            </a:pP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latin typeface="Arial"/>
            </a:endParaRPr>
          </a:p>
        </p:txBody>
      </p:sp>
      <p:sp>
        <p:nvSpPr>
          <p:cNvPr id="519" name="CustomShape 2"/>
          <p:cNvSpPr/>
          <p:nvPr/>
        </p:nvSpPr>
        <p:spPr>
          <a:xfrm>
            <a:off x="3384720" y="291420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pt-PT" sz="1800" spc="-1" strike="noStrike">
              <a:latin typeface="Arial"/>
            </a:endParaRPr>
          </a:p>
          <a:p>
            <a:pPr>
              <a:lnSpc>
                <a:spcPct val="100000"/>
              </a:lnSpc>
            </a:pPr>
            <a:r>
              <a:rPr b="0" lang="pt-PT" sz="800" spc="-1" strike="noStrike">
                <a:solidFill>
                  <a:srgbClr val="783f04"/>
                </a:solidFill>
                <a:latin typeface="Roboto Mono"/>
                <a:ea typeface="Roboto Mono"/>
              </a:rPr>
              <a:t>/ # dig sts-example-0.app.default.svc.cluster.local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sts-example-0.app.default.svc.cluster.local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sts-example-0.app.default.svc.cluster.local. 20 IN A 10.255.0.2</a:t>
            </a:r>
            <a:endParaRPr b="0" lang="pt-PT" sz="800" spc="-1" strike="noStrike">
              <a:latin typeface="Arial"/>
            </a:endParaRPr>
          </a:p>
          <a:p>
            <a:pPr>
              <a:lnSpc>
                <a:spcPct val="100000"/>
              </a:lnSpc>
            </a:pPr>
            <a:endParaRPr b="0" lang="pt-PT" sz="800" spc="-1" strike="noStrike">
              <a:latin typeface="Arial"/>
            </a:endParaRPr>
          </a:p>
        </p:txBody>
      </p:sp>
      <p:sp>
        <p:nvSpPr>
          <p:cNvPr id="520" name="CustomShape 3"/>
          <p:cNvSpPr/>
          <p:nvPr/>
        </p:nvSpPr>
        <p:spPr>
          <a:xfrm>
            <a:off x="457200" y="1693440"/>
            <a:ext cx="2849760" cy="2315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latin typeface="Arial"/>
            </a:endParaRPr>
          </a:p>
        </p:txBody>
      </p:sp>
      <p:sp>
        <p:nvSpPr>
          <p:cNvPr id="521" name="CustomShape 4"/>
          <p:cNvSpPr/>
          <p:nvPr/>
        </p:nvSpPr>
        <p:spPr>
          <a:xfrm>
            <a:off x="457200" y="4169520"/>
            <a:ext cx="2849760" cy="7797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sts-example-0   1/1       Running   0          11m</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sts-example-1   1/1       Running   0          11m</a:t>
            </a:r>
            <a:endParaRPr b="0" lang="pt-PT" sz="700" spc="-1" strike="noStrike">
              <a:latin typeface="Arial"/>
            </a:endParaRPr>
          </a:p>
          <a:p>
            <a:pPr>
              <a:lnSpc>
                <a:spcPct val="100000"/>
              </a:lnSpc>
            </a:pPr>
            <a:endParaRPr b="0" lang="pt-PT" sz="700" spc="-1" strike="noStrike">
              <a:latin typeface="Arial"/>
            </a:endParaRPr>
          </a:p>
        </p:txBody>
      </p:sp>
      <p:sp>
        <p:nvSpPr>
          <p:cNvPr id="522" name="CustomShape 5"/>
          <p:cNvSpPr/>
          <p:nvPr/>
        </p:nvSpPr>
        <p:spPr>
          <a:xfrm>
            <a:off x="482760" y="1063440"/>
            <a:ext cx="8177760" cy="443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23" name="CustomShape 6"/>
          <p:cNvSpPr/>
          <p:nvPr/>
        </p:nvSpPr>
        <p:spPr>
          <a:xfrm>
            <a:off x="3384720" y="1693440"/>
            <a:ext cx="5301360" cy="11001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24" name="CustomShape 7"/>
          <p:cNvSpPr/>
          <p:nvPr/>
        </p:nvSpPr>
        <p:spPr>
          <a:xfrm>
            <a:off x="3384720" y="398628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sts-example-1.app.default.svc.cluster.local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sts-example-1.app.default.svc.cluster.local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sts-example-1.app.default.svc.cluster.local. 30 IN A 10.255.0.5</a:t>
            </a:r>
            <a:endParaRPr b="0" lang="pt-PT" sz="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latin typeface="Arial"/>
            </a:endParaRPr>
          </a:p>
        </p:txBody>
      </p:sp>
      <p:pic>
        <p:nvPicPr>
          <p:cNvPr id="308" name="Google Shape;197;p30" descr=""/>
          <p:cNvPicPr/>
          <p:nvPr/>
        </p:nvPicPr>
        <p:blipFill>
          <a:blip r:embed="rId1"/>
          <a:srcRect l="2880" t="2556" r="2709" b="3478"/>
          <a:stretch/>
        </p:blipFill>
        <p:spPr>
          <a:xfrm>
            <a:off x="4345560" y="1139040"/>
            <a:ext cx="4672440" cy="3952800"/>
          </a:xfrm>
          <a:prstGeom prst="rect">
            <a:avLst/>
          </a:prstGeom>
          <a:ln>
            <a:noFill/>
          </a:ln>
        </p:spPr>
      </p:pic>
      <p:sp>
        <p:nvSpPr>
          <p:cNvPr id="309" name="CustomShape 2"/>
          <p:cNvSpPr/>
          <p:nvPr/>
        </p:nvSpPr>
        <p:spPr>
          <a:xfrm>
            <a:off x="457200" y="1200240"/>
            <a:ext cx="5171040" cy="85680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Aft>
                <a:spcPts val="1001"/>
              </a:spcAft>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latin typeface="Arial"/>
            </a:endParaRPr>
          </a:p>
        </p:txBody>
      </p:sp>
      <p:sp>
        <p:nvSpPr>
          <p:cNvPr id="310" name="CustomShape 3"/>
          <p:cNvSpPr/>
          <p:nvPr/>
        </p:nvSpPr>
        <p:spPr>
          <a:xfrm>
            <a:off x="457200" y="1955880"/>
            <a:ext cx="4075200" cy="16171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1" lang="pt-PT" sz="2400" spc="-1" strike="noStrike">
                <a:solidFill>
                  <a:srgbClr val="000000"/>
                </a:solidFill>
                <a:latin typeface="Arial"/>
                <a:ea typeface="Arial"/>
              </a:rPr>
              <a:t>Durable resource</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 IP</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latin typeface="Arial"/>
            </a:endParaRPr>
          </a:p>
        </p:txBody>
      </p:sp>
      <p:sp>
        <p:nvSpPr>
          <p:cNvPr id="526" name="CustomShape 2"/>
          <p:cNvSpPr/>
          <p:nvPr/>
        </p:nvSpPr>
        <p:spPr>
          <a:xfrm>
            <a:off x="3384720" y="291420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pt-PT" sz="1800" spc="-1" strike="noStrike">
              <a:latin typeface="Arial"/>
            </a:endParaRPr>
          </a:p>
          <a:p>
            <a:pPr>
              <a:lnSpc>
                <a:spcPct val="100000"/>
              </a:lnSpc>
            </a:pPr>
            <a:r>
              <a:rPr b="0" lang="pt-PT" sz="800" spc="-1" strike="noStrike">
                <a:solidFill>
                  <a:srgbClr val="783f04"/>
                </a:solidFill>
                <a:latin typeface="Roboto Mono"/>
                <a:ea typeface="Roboto Mono"/>
              </a:rPr>
              <a:t>/ # dig sts-example-0.app.default.svc.cluster.local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sts-example-0.app.default.svc.cluster.local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sts-example-0.app.default.svc.cluster.local. 20 IN A 10.255.0.2</a:t>
            </a:r>
            <a:endParaRPr b="0" lang="pt-PT" sz="800" spc="-1" strike="noStrike">
              <a:latin typeface="Arial"/>
            </a:endParaRPr>
          </a:p>
          <a:p>
            <a:pPr>
              <a:lnSpc>
                <a:spcPct val="100000"/>
              </a:lnSpc>
            </a:pPr>
            <a:endParaRPr b="0" lang="pt-PT" sz="800" spc="-1" strike="noStrike">
              <a:latin typeface="Arial"/>
            </a:endParaRPr>
          </a:p>
        </p:txBody>
      </p:sp>
      <p:sp>
        <p:nvSpPr>
          <p:cNvPr id="527" name="CustomShape 3"/>
          <p:cNvSpPr/>
          <p:nvPr/>
        </p:nvSpPr>
        <p:spPr>
          <a:xfrm>
            <a:off x="457200" y="1693440"/>
            <a:ext cx="2849760" cy="2315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latin typeface="Arial"/>
            </a:endParaRPr>
          </a:p>
        </p:txBody>
      </p:sp>
      <p:sp>
        <p:nvSpPr>
          <p:cNvPr id="528" name="CustomShape 4"/>
          <p:cNvSpPr/>
          <p:nvPr/>
        </p:nvSpPr>
        <p:spPr>
          <a:xfrm>
            <a:off x="457200" y="4169520"/>
            <a:ext cx="2849760" cy="7797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sts-example-0</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sts-example-1</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endParaRPr b="0" lang="pt-PT" sz="700" spc="-1" strike="noStrike">
              <a:latin typeface="Arial"/>
            </a:endParaRPr>
          </a:p>
        </p:txBody>
      </p:sp>
      <p:sp>
        <p:nvSpPr>
          <p:cNvPr id="529" name="CustomShape 5"/>
          <p:cNvSpPr/>
          <p:nvPr/>
        </p:nvSpPr>
        <p:spPr>
          <a:xfrm>
            <a:off x="482760" y="1063440"/>
            <a:ext cx="8177760" cy="443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30" name="CustomShape 6"/>
          <p:cNvSpPr/>
          <p:nvPr/>
        </p:nvSpPr>
        <p:spPr>
          <a:xfrm>
            <a:off x="3384720" y="1693440"/>
            <a:ext cx="5301360" cy="11001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2 IN A</a:t>
            </a:r>
            <a:r>
              <a:rPr b="0" lang="pt-PT" sz="800" spc="-1" strike="noStrike">
                <a:solidFill>
                  <a:srgbClr val="783f04"/>
                </a:solidFill>
                <a:latin typeface="Roboto Mono"/>
                <a:ea typeface="Roboto Mono"/>
              </a:rPr>
              <a:t>	</a:t>
            </a:r>
            <a:r>
              <a:rPr b="1"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app.default.svc.cluster.local.</a:t>
            </a:r>
            <a:r>
              <a:rPr b="0" lang="pt-PT" sz="800" spc="-1" strike="noStrike">
                <a:solidFill>
                  <a:srgbClr val="783f04"/>
                </a:solidFill>
                <a:latin typeface="Roboto Mono"/>
                <a:ea typeface="Roboto Mono"/>
              </a:rPr>
              <a:t> 2 IN A</a:t>
            </a:r>
            <a:r>
              <a:rPr b="0" lang="pt-PT" sz="800" spc="-1" strike="noStrike">
                <a:solidFill>
                  <a:srgbClr val="783f04"/>
                </a:solidFill>
                <a:latin typeface="Roboto Mono"/>
                <a:ea typeface="Roboto Mono"/>
              </a:rPr>
              <a:t>	</a:t>
            </a:r>
            <a:r>
              <a:rPr b="1"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31" name="CustomShape 7"/>
          <p:cNvSpPr/>
          <p:nvPr/>
        </p:nvSpPr>
        <p:spPr>
          <a:xfrm>
            <a:off x="3384720" y="398628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sts-example-1.app.default.svc.cluster.local </a:t>
            </a:r>
            <a:r>
              <a:rPr b="0" lang="pt-PT" sz="800" spc="-1" strike="noStrike">
                <a:solidFill>
                  <a:srgbClr val="783f04"/>
                </a:solidFill>
                <a:latin typeface="Roboto Mono"/>
                <a:ea typeface="Roboto Mono"/>
              </a:rPr>
              <a:t>+noall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sts-example-1.app.default.svc.cluster.local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sts-example-1.app.default.svc.cluster.local. 30 IN A 10.255.0.5</a:t>
            </a:r>
            <a:endParaRPr b="0" lang="pt-PT" sz="800" spc="-1" strike="noStrike">
              <a:latin typeface="Arial"/>
            </a:endParaRPr>
          </a:p>
        </p:txBody>
      </p:sp>
      <p:sp>
        <p:nvSpPr>
          <p:cNvPr id="532" name="CustomShape 8"/>
          <p:cNvSpPr/>
          <p:nvPr/>
        </p:nvSpPr>
        <p:spPr>
          <a:xfrm>
            <a:off x="482760" y="4458240"/>
            <a:ext cx="876600" cy="286560"/>
          </a:xfrm>
          <a:prstGeom prst="rect">
            <a:avLst/>
          </a:prstGeom>
          <a:noFill/>
          <a:ln w="38160">
            <a:solidFill>
              <a:srgbClr val="cc0000"/>
            </a:solidFill>
            <a:round/>
          </a:ln>
        </p:spPr>
        <p:style>
          <a:lnRef idx="0"/>
          <a:fillRef idx="0"/>
          <a:effectRef idx="0"/>
          <a:fontRef idx="minor"/>
        </p:style>
      </p:sp>
      <p:sp>
        <p:nvSpPr>
          <p:cNvPr id="533" name="CustomShape 9"/>
          <p:cNvSpPr/>
          <p:nvPr/>
        </p:nvSpPr>
        <p:spPr>
          <a:xfrm>
            <a:off x="3446640" y="2243880"/>
            <a:ext cx="2982240" cy="4050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pt-PT" sz="3600" spc="-1" strike="noStrike">
                <a:solidFill>
                  <a:srgbClr val="000000"/>
                </a:solidFill>
                <a:latin typeface="Arial"/>
                <a:ea typeface="Arial"/>
              </a:rPr>
              <a:t>Headless Service</a:t>
            </a:r>
            <a:endParaRPr b="0" lang="pt-PT" sz="3600" spc="-1" strike="noStrike">
              <a:latin typeface="Arial"/>
            </a:endParaRPr>
          </a:p>
        </p:txBody>
      </p:sp>
      <p:sp>
        <p:nvSpPr>
          <p:cNvPr id="535" name="CustomShape 2"/>
          <p:cNvSpPr/>
          <p:nvPr/>
        </p:nvSpPr>
        <p:spPr>
          <a:xfrm>
            <a:off x="3384720" y="291420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pt-PT" sz="1800" spc="-1" strike="noStrike">
              <a:latin typeface="Arial"/>
            </a:endParaRPr>
          </a:p>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sts-example-0.app.default.svc.cluster.local.</a:t>
            </a:r>
            <a:r>
              <a:rPr b="0" lang="pt-PT" sz="800" spc="-1" strike="noStrike">
                <a:solidFill>
                  <a:srgbClr val="783f04"/>
                </a:solidFill>
                <a:latin typeface="Roboto Mono"/>
                <a:ea typeface="Roboto Mono"/>
              </a:rPr>
              <a:t> 20 IN A </a:t>
            </a:r>
            <a:r>
              <a:rPr b="1"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36" name="CustomShape 3"/>
          <p:cNvSpPr/>
          <p:nvPr/>
        </p:nvSpPr>
        <p:spPr>
          <a:xfrm>
            <a:off x="457200" y="1693440"/>
            <a:ext cx="2849760" cy="231516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Service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a:t>
            </a:r>
            <a:r>
              <a:rPr b="0" lang="pt-PT" sz="1200" spc="-1" strike="noStrike">
                <a:solidFill>
                  <a:srgbClr val="000000"/>
                </a:solidFill>
                <a:latin typeface="Roboto Mono"/>
                <a:ea typeface="Roboto Mono"/>
              </a:rPr>
              <a:t> </a:t>
            </a:r>
            <a:r>
              <a:rPr b="0" lang="pt-PT" sz="1200" spc="-1" strike="noStrike">
                <a:solidFill>
                  <a:srgbClr val="cc0000"/>
                </a:solidFill>
                <a:latin typeface="Roboto Mono"/>
                <a:ea typeface="Roboto Mono"/>
              </a:rPr>
              <a:t>app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spec:</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clusterIP: </a:t>
            </a:r>
            <a:r>
              <a:rPr b="0" lang="pt-PT" sz="1200" spc="-1" strike="noStrike">
                <a:solidFill>
                  <a:srgbClr val="cc0000"/>
                </a:solidFill>
                <a:latin typeface="Roboto Mono"/>
                <a:ea typeface="Roboto Mono"/>
              </a:rPr>
              <a:t>None</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selector:</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app: </a:t>
            </a:r>
            <a:r>
              <a:rPr b="0" lang="pt-PT" sz="1200" spc="-1" strike="noStrike">
                <a:solidFill>
                  <a:srgbClr val="cc0000"/>
                </a:solidFill>
                <a:latin typeface="Roboto Mono"/>
                <a:ea typeface="Roboto Mono"/>
              </a:rPr>
              <a:t>stateful</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 protocol: </a:t>
            </a:r>
            <a:r>
              <a:rPr b="0" lang="pt-PT" sz="1200" spc="-1" strike="noStrike">
                <a:solidFill>
                  <a:srgbClr val="cc0000"/>
                </a:solidFill>
                <a:latin typeface="Roboto Mono"/>
                <a:ea typeface="Roboto Mono"/>
              </a:rPr>
              <a:t>TCP</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port: </a:t>
            </a:r>
            <a:r>
              <a:rPr b="0" lang="pt-PT" sz="1200" spc="-1" strike="noStrike">
                <a:solidFill>
                  <a:srgbClr val="cc0000"/>
                </a:solidFill>
                <a:latin typeface="Roboto Mono"/>
                <a:ea typeface="Roboto Mono"/>
              </a:rPr>
              <a:t>80</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targetPort: </a:t>
            </a:r>
            <a:r>
              <a:rPr b="0" lang="pt-PT" sz="1200" spc="-1" strike="noStrike">
                <a:solidFill>
                  <a:srgbClr val="cc0000"/>
                </a:solidFill>
                <a:latin typeface="Roboto Mono"/>
                <a:ea typeface="Roboto Mono"/>
              </a:rPr>
              <a:t>80</a:t>
            </a:r>
            <a:endParaRPr b="0" lang="pt-PT" sz="1200" spc="-1" strike="noStrike">
              <a:latin typeface="Arial"/>
            </a:endParaRPr>
          </a:p>
        </p:txBody>
      </p:sp>
      <p:sp>
        <p:nvSpPr>
          <p:cNvPr id="537" name="CustomShape 4"/>
          <p:cNvSpPr/>
          <p:nvPr/>
        </p:nvSpPr>
        <p:spPr>
          <a:xfrm>
            <a:off x="457200" y="4169520"/>
            <a:ext cx="2849760" cy="7797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700" spc="-1" strike="noStrike">
                <a:solidFill>
                  <a:srgbClr val="783f04"/>
                </a:solidFill>
                <a:latin typeface="Roboto Mono"/>
                <a:ea typeface="Roboto Mono"/>
              </a:rPr>
              <a:t>$ kubectl get pods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READY     STATUS    RESTARTS   AGE</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sts-example-0</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r>
              <a:rPr b="1" lang="pt-PT" sz="700" spc="-1" strike="noStrike">
                <a:solidFill>
                  <a:srgbClr val="783f04"/>
                </a:solidFill>
                <a:latin typeface="Roboto Mono"/>
                <a:ea typeface="Roboto Mono"/>
              </a:rPr>
              <a:t>sts-example-1</a:t>
            </a:r>
            <a:r>
              <a:rPr b="0" lang="pt-PT" sz="700" spc="-1" strike="noStrike">
                <a:solidFill>
                  <a:srgbClr val="783f04"/>
                </a:solidFill>
                <a:latin typeface="Roboto Mono"/>
                <a:ea typeface="Roboto Mono"/>
              </a:rPr>
              <a:t>   1/1       Running   0          11m</a:t>
            </a:r>
            <a:endParaRPr b="0" lang="pt-PT" sz="700" spc="-1" strike="noStrike">
              <a:latin typeface="Arial"/>
            </a:endParaRPr>
          </a:p>
          <a:p>
            <a:pPr>
              <a:lnSpc>
                <a:spcPct val="100000"/>
              </a:lnSpc>
            </a:pPr>
            <a:endParaRPr b="0" lang="pt-PT" sz="700" spc="-1" strike="noStrike">
              <a:latin typeface="Arial"/>
            </a:endParaRPr>
          </a:p>
        </p:txBody>
      </p:sp>
      <p:sp>
        <p:nvSpPr>
          <p:cNvPr id="538" name="CustomShape 5"/>
          <p:cNvSpPr/>
          <p:nvPr/>
        </p:nvSpPr>
        <p:spPr>
          <a:xfrm>
            <a:off x="482760" y="1063440"/>
            <a:ext cx="8177760" cy="44316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spcBef>
                <a:spcPts val="601"/>
              </a:spcBef>
            </a:pPr>
            <a:r>
              <a:rPr b="1" lang="pt-PT" sz="1400" spc="-1" strike="noStrike">
                <a:solidFill>
                  <a:srgbClr val="cc4125"/>
                </a:solidFill>
                <a:latin typeface="Roboto Mono"/>
                <a:ea typeface="Roboto Mono"/>
              </a:rPr>
              <a:t>&lt;StatefulSet Name&gt;-&lt;ordinal&gt;</a:t>
            </a:r>
            <a:r>
              <a:rPr b="1" lang="pt-PT" sz="1400" spc="-1" strike="noStrike">
                <a:solidFill>
                  <a:srgbClr val="000000"/>
                </a:solidFill>
                <a:latin typeface="Roboto Mono"/>
                <a:ea typeface="Roboto Mono"/>
              </a:rPr>
              <a:t>.</a:t>
            </a:r>
            <a:r>
              <a:rPr b="1" lang="pt-PT" sz="1400" spc="-1" strike="noStrike">
                <a:solidFill>
                  <a:srgbClr val="f6b26b"/>
                </a:solidFill>
                <a:latin typeface="Roboto Mono"/>
                <a:ea typeface="Roboto Mono"/>
              </a:rPr>
              <a:t>&lt;service name&gt;</a:t>
            </a:r>
            <a:r>
              <a:rPr b="1" lang="pt-PT" sz="1400" spc="-1" strike="noStrike">
                <a:solidFill>
                  <a:srgbClr val="000000"/>
                </a:solidFill>
                <a:latin typeface="Roboto Mono"/>
                <a:ea typeface="Roboto Mono"/>
              </a:rPr>
              <a:t>.</a:t>
            </a:r>
            <a:r>
              <a:rPr b="1" lang="pt-PT" sz="1400" spc="-1" strike="noStrike">
                <a:solidFill>
                  <a:srgbClr val="1155cc"/>
                </a:solidFill>
                <a:latin typeface="Roboto Mono"/>
                <a:ea typeface="Roboto Mono"/>
              </a:rPr>
              <a:t>&lt;namespace&gt;</a:t>
            </a:r>
            <a:r>
              <a:rPr b="1" lang="pt-PT" sz="1400" spc="-1" strike="noStrike">
                <a:solidFill>
                  <a:srgbClr val="000000"/>
                </a:solidFill>
                <a:latin typeface="Roboto Mono"/>
                <a:ea typeface="Roboto Mono"/>
              </a:rPr>
              <a:t>.svc.cluster.local</a:t>
            </a:r>
            <a:endParaRPr b="0" lang="pt-PT" sz="1400" spc="-1" strike="noStrike">
              <a:latin typeface="Arial"/>
            </a:endParaRPr>
          </a:p>
        </p:txBody>
      </p:sp>
      <p:sp>
        <p:nvSpPr>
          <p:cNvPr id="539" name="CustomShape 6"/>
          <p:cNvSpPr/>
          <p:nvPr/>
        </p:nvSpPr>
        <p:spPr>
          <a:xfrm>
            <a:off x="3384720" y="1693440"/>
            <a:ext cx="5301360" cy="11001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app.default.svc.cluster.local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app.default.svc.cluster.local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10.255.0.5</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app.default.svc.cluster.local. 2 IN A</a:t>
            </a:r>
            <a:r>
              <a:rPr b="0" lang="pt-PT" sz="800" spc="-1" strike="noStrike">
                <a:solidFill>
                  <a:srgbClr val="783f04"/>
                </a:solidFill>
                <a:latin typeface="Roboto Mono"/>
                <a:ea typeface="Roboto Mono"/>
              </a:rPr>
              <a:t>	</a:t>
            </a:r>
            <a:r>
              <a:rPr b="0" lang="pt-PT" sz="800" spc="-1" strike="noStrike">
                <a:solidFill>
                  <a:srgbClr val="783f04"/>
                </a:solidFill>
                <a:latin typeface="Roboto Mono"/>
                <a:ea typeface="Roboto Mono"/>
              </a:rPr>
              <a:t>10.255.0.2</a:t>
            </a:r>
            <a:endParaRPr b="0" lang="pt-PT" sz="800" spc="-1" strike="noStrike">
              <a:latin typeface="Arial"/>
            </a:endParaRPr>
          </a:p>
          <a:p>
            <a:pPr>
              <a:lnSpc>
                <a:spcPct val="100000"/>
              </a:lnSpc>
            </a:pPr>
            <a:endParaRPr b="0" lang="pt-PT" sz="800" spc="-1" strike="noStrike">
              <a:latin typeface="Arial"/>
            </a:endParaRPr>
          </a:p>
        </p:txBody>
      </p:sp>
      <p:sp>
        <p:nvSpPr>
          <p:cNvPr id="540" name="CustomShape 7"/>
          <p:cNvSpPr/>
          <p:nvPr/>
        </p:nvSpPr>
        <p:spPr>
          <a:xfrm>
            <a:off x="3384720" y="3986280"/>
            <a:ext cx="5301360" cy="96300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783f04"/>
                </a:solidFill>
                <a:latin typeface="Roboto Mono"/>
                <a:ea typeface="Roboto Mono"/>
              </a:rPr>
              <a:t>/ # dig </a:t>
            </a: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endParaRPr b="0" lang="pt-PT" sz="800" spc="-1" strike="noStrike">
              <a:latin typeface="Arial"/>
            </a:endParaRPr>
          </a:p>
          <a:p>
            <a:pPr>
              <a:lnSpc>
                <a:spcPct val="100000"/>
              </a:lnSpc>
            </a:pPr>
            <a:r>
              <a:rPr b="0" lang="pt-PT" sz="800" spc="-1" strike="noStrike">
                <a:solidFill>
                  <a:srgbClr val="783f04"/>
                </a:solidFill>
                <a:latin typeface="Roboto Mono"/>
                <a:ea typeface="Roboto Mono"/>
              </a:rPr>
              <a:t>; &lt;&lt;&gt;&gt; DiG 9.11.2-P1 &lt;&lt;&gt;&gt; </a:t>
            </a: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+noall +answer</a:t>
            </a:r>
            <a:endParaRPr b="0" lang="pt-PT" sz="800" spc="-1" strike="noStrike">
              <a:latin typeface="Arial"/>
            </a:endParaRPr>
          </a:p>
          <a:p>
            <a:pPr>
              <a:lnSpc>
                <a:spcPct val="100000"/>
              </a:lnSpc>
            </a:pPr>
            <a:r>
              <a:rPr b="0" lang="pt-PT" sz="800" spc="-1" strike="noStrike">
                <a:solidFill>
                  <a:srgbClr val="783f04"/>
                </a:solidFill>
                <a:latin typeface="Roboto Mono"/>
                <a:ea typeface="Roboto Mono"/>
              </a:rPr>
              <a:t>;; global options: +cmd</a:t>
            </a:r>
            <a:endParaRPr b="0" lang="pt-PT" sz="800" spc="-1" strike="noStrike">
              <a:latin typeface="Arial"/>
            </a:endParaRPr>
          </a:p>
          <a:p>
            <a:pPr>
              <a:lnSpc>
                <a:spcPct val="100000"/>
              </a:lnSpc>
            </a:pPr>
            <a:r>
              <a:rPr b="1" lang="pt-PT" sz="800" spc="-1" strike="noStrike">
                <a:solidFill>
                  <a:srgbClr val="783f04"/>
                </a:solidFill>
                <a:latin typeface="Roboto Mono"/>
                <a:ea typeface="Roboto Mono"/>
              </a:rPr>
              <a:t>sts-example-1.app.default.svc.cluster.local.</a:t>
            </a:r>
            <a:r>
              <a:rPr b="0" lang="pt-PT" sz="800" spc="-1" strike="noStrike">
                <a:solidFill>
                  <a:srgbClr val="783f04"/>
                </a:solidFill>
                <a:latin typeface="Roboto Mono"/>
                <a:ea typeface="Roboto Mono"/>
              </a:rPr>
              <a:t> 30 IN A </a:t>
            </a:r>
            <a:r>
              <a:rPr b="1" lang="pt-PT" sz="800" spc="-1" strike="noStrike">
                <a:solidFill>
                  <a:srgbClr val="783f04"/>
                </a:solidFill>
                <a:latin typeface="Roboto Mono"/>
                <a:ea typeface="Roboto Mono"/>
              </a:rPr>
              <a:t>10.255.0.5</a:t>
            </a:r>
            <a:endParaRPr b="0" lang="pt-PT" sz="800" spc="-1" strike="noStrike">
              <a:latin typeface="Arial"/>
            </a:endParaRPr>
          </a:p>
        </p:txBody>
      </p:sp>
      <p:sp>
        <p:nvSpPr>
          <p:cNvPr id="541" name="CustomShape 8"/>
          <p:cNvSpPr/>
          <p:nvPr/>
        </p:nvSpPr>
        <p:spPr>
          <a:xfrm>
            <a:off x="482760" y="4458240"/>
            <a:ext cx="876600" cy="286560"/>
          </a:xfrm>
          <a:prstGeom prst="rect">
            <a:avLst/>
          </a:prstGeom>
          <a:noFill/>
          <a:ln w="38160">
            <a:solidFill>
              <a:srgbClr val="cc0000"/>
            </a:solidFill>
            <a:round/>
          </a:ln>
        </p:spPr>
        <p:style>
          <a:lnRef idx="0"/>
          <a:fillRef idx="0"/>
          <a:effectRef idx="0"/>
          <a:fontRef idx="minor"/>
        </p:style>
      </p:sp>
      <p:sp>
        <p:nvSpPr>
          <p:cNvPr id="542" name="CustomShape 9"/>
          <p:cNvSpPr/>
          <p:nvPr/>
        </p:nvSpPr>
        <p:spPr>
          <a:xfrm>
            <a:off x="3446640" y="3508920"/>
            <a:ext cx="3974760" cy="244080"/>
          </a:xfrm>
          <a:prstGeom prst="rect">
            <a:avLst/>
          </a:prstGeom>
          <a:noFill/>
          <a:ln w="38160">
            <a:solidFill>
              <a:srgbClr val="cc0000"/>
            </a:solidFill>
            <a:round/>
          </a:ln>
        </p:spPr>
        <p:style>
          <a:lnRef idx="0"/>
          <a:fillRef idx="0"/>
          <a:effectRef idx="0"/>
          <a:fontRef idx="minor"/>
        </p:style>
      </p:sp>
      <p:sp>
        <p:nvSpPr>
          <p:cNvPr id="543" name="CustomShape 10"/>
          <p:cNvSpPr/>
          <p:nvPr/>
        </p:nvSpPr>
        <p:spPr>
          <a:xfrm>
            <a:off x="3446640" y="4598640"/>
            <a:ext cx="3974760" cy="24408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latin typeface="Arial"/>
            </a:endParaRPr>
          </a:p>
        </p:txBody>
      </p:sp>
      <p:sp>
        <p:nvSpPr>
          <p:cNvPr id="545"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2400" spc="-1" strike="noStrike">
                <a:solidFill>
                  <a:srgbClr val="000000"/>
                </a:solidFill>
                <a:latin typeface="Arial"/>
                <a:ea typeface="Arial"/>
              </a:rPr>
              <a:t>An extension of the Job Controller, it provides a method of executing jobs on a cron-like schedule.</a:t>
            </a:r>
            <a:endParaRPr b="0" lang="pt-PT" sz="2400" spc="-1" strike="noStrike">
              <a:latin typeface="Arial"/>
            </a:endParaRPr>
          </a:p>
          <a:p>
            <a:pPr>
              <a:lnSpc>
                <a:spcPct val="100000"/>
              </a:lnSpc>
              <a:spcBef>
                <a:spcPts val="601"/>
              </a:spcBef>
            </a:pPr>
            <a:endParaRPr b="0" lang="pt-PT" sz="2400" spc="-1" strike="noStrike">
              <a:latin typeface="Arial"/>
            </a:endParaRPr>
          </a:p>
          <a:p>
            <a:pPr algn="ctr">
              <a:lnSpc>
                <a:spcPct val="100000"/>
              </a:lnSpc>
              <a:spcBef>
                <a:spcPts val="601"/>
              </a:spcBef>
            </a:pPr>
            <a:r>
              <a:rPr b="0" lang="pt-PT" sz="3600" spc="-1" strike="noStrike">
                <a:solidFill>
                  <a:srgbClr val="000000"/>
                </a:solidFill>
                <a:latin typeface="Arial"/>
                <a:ea typeface="Arial"/>
              </a:rPr>
              <a:t>CronJobs within Kubernetes</a:t>
            </a:r>
            <a:br/>
            <a:r>
              <a:rPr b="0" lang="pt-PT" sz="3600" spc="-1" strike="noStrike">
                <a:solidFill>
                  <a:srgbClr val="000000"/>
                </a:solidFill>
                <a:latin typeface="Arial"/>
                <a:ea typeface="Arial"/>
              </a:rPr>
              <a:t> use </a:t>
            </a:r>
            <a:r>
              <a:rPr b="1" lang="pt-PT" sz="3600" spc="-1" strike="noStrike">
                <a:solidFill>
                  <a:srgbClr val="000000"/>
                </a:solidFill>
                <a:latin typeface="Arial"/>
                <a:ea typeface="Arial"/>
              </a:rPr>
              <a:t>UTC ONLY</a:t>
            </a:r>
            <a:r>
              <a:rPr b="0" lang="pt-PT" sz="3600" spc="-1" strike="noStrike">
                <a:solidFill>
                  <a:srgbClr val="000000"/>
                </a:solidFill>
                <a:latin typeface="Arial"/>
                <a:ea typeface="Arial"/>
              </a:rPr>
              <a:t>.</a:t>
            </a:r>
            <a:endParaRPr b="0" lang="pt-PT" sz="3600" spc="-1" strike="noStrike">
              <a:latin typeface="Arial"/>
            </a:endParaRPr>
          </a:p>
        </p:txBody>
      </p:sp>
      <p:pic>
        <p:nvPicPr>
          <p:cNvPr id="546" name="Google Shape;960;p132" descr=""/>
          <p:cNvPicPr/>
          <p:nvPr/>
        </p:nvPicPr>
        <p:blipFill>
          <a:blip r:embed="rId1"/>
          <a:stretch/>
        </p:blipFill>
        <p:spPr>
          <a:xfrm>
            <a:off x="1889640" y="4102560"/>
            <a:ext cx="5364360" cy="892800"/>
          </a:xfrm>
          <a:prstGeom prst="rect">
            <a:avLst/>
          </a:prstGeom>
          <a:ln>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latin typeface="Arial"/>
            </a:endParaRPr>
          </a:p>
        </p:txBody>
      </p:sp>
      <p:sp>
        <p:nvSpPr>
          <p:cNvPr id="548" name="CustomShape 2"/>
          <p:cNvSpPr/>
          <p:nvPr/>
        </p:nvSpPr>
        <p:spPr>
          <a:xfrm>
            <a:off x="457200" y="1200240"/>
            <a:ext cx="445788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spcBef>
                <a:spcPts val="601"/>
              </a:spcBef>
              <a:buClr>
                <a:srgbClr val="000000"/>
              </a:buClr>
              <a:buFont typeface="Arial"/>
              <a:buChar char="●"/>
            </a:pPr>
            <a:r>
              <a:rPr b="0" lang="pt-PT" sz="1800" spc="-1" strike="noStrike">
                <a:solidFill>
                  <a:srgbClr val="1155cc"/>
                </a:solidFill>
                <a:latin typeface="Roboto Mono"/>
                <a:ea typeface="Roboto Mono"/>
              </a:rPr>
              <a:t>schedule: </a:t>
            </a:r>
            <a:r>
              <a:rPr b="0" lang="pt-PT" sz="1800" spc="-1" strike="noStrike">
                <a:solidFill>
                  <a:srgbClr val="000000"/>
                </a:solidFill>
                <a:latin typeface="Arial"/>
                <a:ea typeface="Arial"/>
              </a:rPr>
              <a:t>The cron schedule for the job.</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successfulJobHistoryLimit: </a:t>
            </a:r>
            <a:r>
              <a:rPr b="0" lang="pt-PT" sz="1800" spc="-1" strike="noStrike">
                <a:solidFill>
                  <a:srgbClr val="000000"/>
                </a:solidFill>
                <a:latin typeface="Arial"/>
                <a:ea typeface="Arial"/>
              </a:rPr>
              <a:t>The number of successful jobs to retain.</a:t>
            </a:r>
            <a:endParaRPr b="0" lang="pt-PT" sz="1800" spc="-1" strike="noStrike">
              <a:latin typeface="Arial"/>
            </a:endParaRPr>
          </a:p>
          <a:p>
            <a:pPr marL="457200" indent="-34236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failedJobHistoryLimit: </a:t>
            </a:r>
            <a:r>
              <a:rPr b="0" lang="pt-PT" sz="1800" spc="-1" strike="noStrike">
                <a:solidFill>
                  <a:srgbClr val="000000"/>
                </a:solidFill>
                <a:latin typeface="Arial"/>
                <a:ea typeface="Arial"/>
              </a:rPr>
              <a:t>The number of failed jobs to retain.</a:t>
            </a:r>
            <a:endParaRPr b="0" lang="pt-PT" sz="1800" spc="-1" strike="noStrike">
              <a:latin typeface="Arial"/>
            </a:endParaRPr>
          </a:p>
        </p:txBody>
      </p:sp>
      <p:sp>
        <p:nvSpPr>
          <p:cNvPr id="549" name="CustomShape 3"/>
          <p:cNvSpPr/>
          <p:nvPr/>
        </p:nvSpPr>
        <p:spPr>
          <a:xfrm>
            <a:off x="4915800" y="1244160"/>
            <a:ext cx="3770640" cy="363708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500" spc="-1" strike="noStrike">
                <a:solidFill>
                  <a:srgbClr val="1155cc"/>
                </a:solidFill>
                <a:latin typeface="Roboto Mono"/>
                <a:ea typeface="Roboto Mono"/>
              </a:rPr>
              <a:t>apiVersion: </a:t>
            </a:r>
            <a:r>
              <a:rPr b="0" lang="pt-PT" sz="1500" spc="-1" strike="noStrike">
                <a:solidFill>
                  <a:srgbClr val="cc0000"/>
                </a:solidFill>
                <a:latin typeface="Roboto Mono"/>
                <a:ea typeface="Roboto Mono"/>
              </a:rPr>
              <a:t>batch/v1beta1</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kind: </a:t>
            </a:r>
            <a:r>
              <a:rPr b="0" lang="pt-PT" sz="1500" spc="-1" strike="noStrike">
                <a:solidFill>
                  <a:srgbClr val="cc0000"/>
                </a:solidFill>
                <a:latin typeface="Roboto Mono"/>
                <a:ea typeface="Roboto Mono"/>
              </a:rPr>
              <a:t>CronJob</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metadata:</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name:</a:t>
            </a:r>
            <a:r>
              <a:rPr b="0" lang="pt-PT" sz="1500" spc="-1" strike="noStrike">
                <a:solidFill>
                  <a:srgbClr val="000000"/>
                </a:solidFill>
                <a:latin typeface="Roboto Mono"/>
                <a:ea typeface="Roboto Mono"/>
              </a:rPr>
              <a:t> </a:t>
            </a:r>
            <a:r>
              <a:rPr b="0" lang="pt-PT" sz="1500" spc="-1" strike="noStrike">
                <a:solidFill>
                  <a:srgbClr val="cc0000"/>
                </a:solidFill>
                <a:latin typeface="Roboto Mono"/>
                <a:ea typeface="Roboto Mono"/>
              </a:rPr>
              <a:t>cronjob-example</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spec:</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schedule: </a:t>
            </a:r>
            <a:r>
              <a:rPr b="0" lang="pt-PT" sz="1500" spc="-1" strike="noStrike">
                <a:solidFill>
                  <a:srgbClr val="cc0000"/>
                </a:solidFill>
                <a:latin typeface="Roboto Mono"/>
                <a:ea typeface="Roboto Mono"/>
              </a:rPr>
              <a:t>"*/1 * * * *"</a:t>
            </a:r>
            <a:endParaRPr b="0" lang="pt-PT" sz="1500" spc="-1" strike="noStrike">
              <a:latin typeface="Arial"/>
            </a:endParaRPr>
          </a:p>
          <a:p>
            <a:pPr>
              <a:lnSpc>
                <a:spcPct val="100000"/>
              </a:lnSpc>
            </a:pPr>
            <a:r>
              <a:rPr b="0" lang="pt-PT" sz="1500" spc="-1" strike="noStrike">
                <a:solidFill>
                  <a:srgbClr val="cc0000"/>
                </a:solidFill>
                <a:latin typeface="Roboto Mono"/>
                <a:ea typeface="Roboto Mono"/>
              </a:rPr>
              <a:t>  </a:t>
            </a:r>
            <a:r>
              <a:rPr b="0" lang="pt-PT" sz="1500" spc="-1" strike="noStrike">
                <a:solidFill>
                  <a:srgbClr val="1155cc"/>
                </a:solidFill>
                <a:latin typeface="Roboto Mono"/>
                <a:ea typeface="Roboto Mono"/>
              </a:rPr>
              <a:t>successfulJobsHistoryLimit: </a:t>
            </a:r>
            <a:r>
              <a:rPr b="0" lang="pt-PT" sz="1500" spc="-1" strike="noStrike">
                <a:solidFill>
                  <a:srgbClr val="cc0000"/>
                </a:solidFill>
                <a:latin typeface="Roboto Mono"/>
                <a:ea typeface="Roboto Mono"/>
              </a:rPr>
              <a:t>3</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failedJobsHistoryLimit: </a:t>
            </a:r>
            <a:r>
              <a:rPr b="0" lang="pt-PT" sz="1500" spc="-1" strike="noStrike">
                <a:solidFill>
                  <a:srgbClr val="cc0000"/>
                </a:solidFill>
                <a:latin typeface="Roboto Mono"/>
                <a:ea typeface="Roboto Mono"/>
              </a:rPr>
              <a:t>1</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jobTemplate:</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spec:</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completions: </a:t>
            </a:r>
            <a:r>
              <a:rPr b="0" lang="pt-PT" sz="1500" spc="-1" strike="noStrike">
                <a:solidFill>
                  <a:srgbClr val="cc0000"/>
                </a:solidFill>
                <a:latin typeface="Roboto Mono"/>
                <a:ea typeface="Roboto Mono"/>
              </a:rPr>
              <a:t>4</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parallelism: </a:t>
            </a:r>
            <a:r>
              <a:rPr b="0" lang="pt-PT" sz="1500" spc="-1" strike="noStrike">
                <a:solidFill>
                  <a:srgbClr val="cc0000"/>
                </a:solidFill>
                <a:latin typeface="Roboto Mono"/>
                <a:ea typeface="Roboto Mono"/>
              </a:rPr>
              <a:t>2</a:t>
            </a:r>
            <a:endParaRPr b="0" lang="pt-PT" sz="1500" spc="-1" strike="noStrike">
              <a:latin typeface="Arial"/>
            </a:endParaRPr>
          </a:p>
          <a:p>
            <a:pPr>
              <a:lnSpc>
                <a:spcPct val="100000"/>
              </a:lnSpc>
            </a:pPr>
            <a:r>
              <a:rPr b="0" lang="pt-PT" sz="1500" spc="-1" strike="noStrike">
                <a:solidFill>
                  <a:srgbClr val="1155cc"/>
                </a:solidFill>
                <a:latin typeface="Roboto Mono"/>
                <a:ea typeface="Roboto Mono"/>
              </a:rPr>
              <a:t>      </a:t>
            </a:r>
            <a:r>
              <a:rPr b="0" lang="pt-PT" sz="1500" spc="-1" strike="noStrike">
                <a:solidFill>
                  <a:srgbClr val="1155cc"/>
                </a:solidFill>
                <a:latin typeface="Roboto Mono"/>
                <a:ea typeface="Roboto Mono"/>
              </a:rPr>
              <a:t>template:</a:t>
            </a:r>
            <a:endParaRPr b="0" lang="pt-PT" sz="1500" spc="-1" strike="noStrike">
              <a:latin typeface="Arial"/>
            </a:endParaRPr>
          </a:p>
          <a:p>
            <a:pPr>
              <a:lnSpc>
                <a:spcPct val="100000"/>
              </a:lnSpc>
            </a:pPr>
            <a:r>
              <a:rPr b="0" lang="pt-PT" sz="1500" spc="-1" strike="noStrike">
                <a:solidFill>
                  <a:srgbClr val="38761d"/>
                </a:solidFill>
                <a:latin typeface="Roboto Mono"/>
                <a:ea typeface="Roboto Mono"/>
              </a:rPr>
              <a:t>        </a:t>
            </a:r>
            <a:r>
              <a:rPr b="0" lang="pt-PT" sz="1500" spc="-1" strike="noStrike">
                <a:solidFill>
                  <a:srgbClr val="38761d"/>
                </a:solidFill>
                <a:latin typeface="Roboto Mono"/>
                <a:ea typeface="Roboto Mono"/>
              </a:rPr>
              <a:t>&lt;pod template&gt;</a:t>
            </a:r>
            <a:endParaRPr b="0" lang="pt-PT" sz="15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CronJob</a:t>
            </a:r>
            <a:endParaRPr b="0" lang="pt-PT" sz="3600" spc="-1" strike="noStrike">
              <a:latin typeface="Arial"/>
            </a:endParaRPr>
          </a:p>
        </p:txBody>
      </p:sp>
      <p:sp>
        <p:nvSpPr>
          <p:cNvPr id="551" name="CustomShape 2"/>
          <p:cNvSpPr/>
          <p:nvPr/>
        </p:nvSpPr>
        <p:spPr>
          <a:xfrm>
            <a:off x="3945600" y="1244160"/>
            <a:ext cx="4740480" cy="36810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600" spc="-1" strike="noStrike">
                <a:solidFill>
                  <a:srgbClr val="783f04"/>
                </a:solidFill>
                <a:latin typeface="Roboto Mono"/>
                <a:ea typeface="Roboto Mono"/>
              </a:rPr>
              <a:t>$ kubectl describe cronjob cronjob-example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Name:                       cronjob-example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Namespace:                  default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Labels: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Annotations: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Schedule:                   */1 * * * *</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Concurrency Policy:         Allow</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Suspend:                    False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Starting Deadline Seconds:  &lt;unset&gt;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Selector:                   &lt;unset&gt;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Parallelism:                2</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Completions:                4</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Pod Template: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Labels: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Containers:</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hello:</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Image:  alpine:latest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Port: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Command:</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/bin/sh</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-c</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Args:</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echo hello from $HOSTNAME!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Environment: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Mounts: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Volumes:           &lt;none&gt;</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Last Schedule Time:  Mon, 19 Feb 2018 09:54:00 -0500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Active Jobs:         cronjob-example-1519052040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Events:</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Type    Reason            Age   From                Message</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    ------            ----  ----                -------</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3m    cronjob-controller  Created job cronjob-example-1519051860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SawCompletedJob   2m    cronjob-controller  Saw completed job: cronjob-example-1519051860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2m    cronjob-controller  Created job cronjob-example-1519051920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SawCompletedJob   1m    cronjob-controller  Saw completed job: cronjob-example-1519051920</a:t>
            </a:r>
            <a:endParaRPr b="0" lang="pt-PT" sz="600" spc="-1" strike="noStrike">
              <a:latin typeface="Arial"/>
            </a:endParaRPr>
          </a:p>
          <a:p>
            <a:pPr>
              <a:lnSpc>
                <a:spcPct val="100000"/>
              </a:lnSpc>
            </a:pPr>
            <a:r>
              <a:rPr b="0" lang="pt-PT" sz="600" spc="-1" strike="noStrike">
                <a:solidFill>
                  <a:srgbClr val="783f04"/>
                </a:solidFill>
                <a:latin typeface="Roboto Mono"/>
                <a:ea typeface="Roboto Mono"/>
              </a:rPr>
              <a:t>  </a:t>
            </a:r>
            <a:r>
              <a:rPr b="0" lang="pt-PT" sz="600" spc="-1" strike="noStrike">
                <a:solidFill>
                  <a:srgbClr val="783f04"/>
                </a:solidFill>
                <a:latin typeface="Roboto Mono"/>
                <a:ea typeface="Roboto Mono"/>
              </a:rPr>
              <a:t>Normal  SuccessfulCreate  1m    cronjob-controller  Created job cronjob-example-1519051980</a:t>
            </a:r>
            <a:endParaRPr b="0" lang="pt-PT" sz="600" spc="-1" strike="noStrike">
              <a:latin typeface="Arial"/>
            </a:endParaRPr>
          </a:p>
          <a:p>
            <a:pPr>
              <a:lnSpc>
                <a:spcPct val="100000"/>
              </a:lnSpc>
            </a:pPr>
            <a:endParaRPr b="0" lang="pt-PT" sz="600" spc="-1" strike="noStrike">
              <a:latin typeface="Arial"/>
            </a:endParaRPr>
          </a:p>
          <a:p>
            <a:pPr>
              <a:lnSpc>
                <a:spcPct val="100000"/>
              </a:lnSpc>
            </a:pPr>
            <a:endParaRPr b="0" lang="pt-PT" sz="600" spc="-1" strike="noStrike">
              <a:latin typeface="Arial"/>
            </a:endParaRPr>
          </a:p>
        </p:txBody>
      </p:sp>
      <p:sp>
        <p:nvSpPr>
          <p:cNvPr id="552" name="CustomShape 3"/>
          <p:cNvSpPr/>
          <p:nvPr/>
        </p:nvSpPr>
        <p:spPr>
          <a:xfrm>
            <a:off x="457200" y="1266120"/>
            <a:ext cx="3181680" cy="256896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1155cc"/>
                </a:solidFill>
                <a:latin typeface="Roboto Mono"/>
                <a:ea typeface="Roboto Mono"/>
              </a:rPr>
              <a:t>apiVersion: </a:t>
            </a:r>
            <a:r>
              <a:rPr b="0" lang="pt-PT" sz="800" spc="-1" strike="noStrike">
                <a:solidFill>
                  <a:srgbClr val="cc0000"/>
                </a:solidFill>
                <a:latin typeface="Roboto Mono"/>
                <a:ea typeface="Roboto Mono"/>
              </a:rPr>
              <a:t>batch/v1beta1</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kind: </a:t>
            </a:r>
            <a:r>
              <a:rPr b="0" lang="pt-PT" sz="800" spc="-1" strike="noStrike">
                <a:solidFill>
                  <a:srgbClr val="cc0000"/>
                </a:solidFill>
                <a:latin typeface="Roboto Mono"/>
                <a:ea typeface="Roboto Mono"/>
              </a:rPr>
              <a:t>CronJob</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metadata:</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name:</a:t>
            </a:r>
            <a:r>
              <a:rPr b="0" lang="pt-PT" sz="800" spc="-1" strike="noStrike">
                <a:solidFill>
                  <a:srgbClr val="000000"/>
                </a:solidFill>
                <a:latin typeface="Roboto Mono"/>
                <a:ea typeface="Roboto Mono"/>
              </a:rPr>
              <a:t> </a:t>
            </a:r>
            <a:r>
              <a:rPr b="0" lang="pt-PT" sz="800" spc="-1" strike="noStrike">
                <a:solidFill>
                  <a:srgbClr val="cc0000"/>
                </a:solidFill>
                <a:latin typeface="Roboto Mono"/>
                <a:ea typeface="Roboto Mono"/>
              </a:rPr>
              <a:t>cronjob-example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spec:</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schedule: </a:t>
            </a:r>
            <a:r>
              <a:rPr b="0" lang="pt-PT" sz="800" spc="-1" strike="noStrike">
                <a:solidFill>
                  <a:srgbClr val="cc0000"/>
                </a:solidFill>
                <a:latin typeface="Roboto Mono"/>
                <a:ea typeface="Roboto Mono"/>
              </a:rPr>
              <a:t>"*/1 * * * *"</a:t>
            </a:r>
            <a:endParaRPr b="0" lang="pt-PT" sz="800" spc="-1" strike="noStrike">
              <a:latin typeface="Arial"/>
            </a:endParaRPr>
          </a:p>
          <a:p>
            <a:pPr>
              <a:lnSpc>
                <a:spcPct val="100000"/>
              </a:lnSpc>
            </a:pPr>
            <a:r>
              <a:rPr b="0" lang="pt-PT" sz="800" spc="-1" strike="noStrike">
                <a:solidFill>
                  <a:srgbClr val="cc0000"/>
                </a:solidFill>
                <a:latin typeface="Roboto Mono"/>
                <a:ea typeface="Roboto Mono"/>
              </a:rPr>
              <a:t>  </a:t>
            </a:r>
            <a:r>
              <a:rPr b="0" lang="pt-PT" sz="800" spc="-1" strike="noStrike">
                <a:solidFill>
                  <a:srgbClr val="1155cc"/>
                </a:solidFill>
                <a:latin typeface="Roboto Mono"/>
                <a:ea typeface="Roboto Mono"/>
              </a:rPr>
              <a:t>successfulJobsHistoryLimit: </a:t>
            </a:r>
            <a:r>
              <a:rPr b="0" lang="pt-PT" sz="800" spc="-1" strike="noStrike">
                <a:solidFill>
                  <a:srgbClr val="cc0000"/>
                </a:solidFill>
                <a:latin typeface="Roboto Mono"/>
                <a:ea typeface="Roboto Mono"/>
              </a:rPr>
              <a:t>3</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failedJobsHistoryLimit: </a:t>
            </a:r>
            <a:r>
              <a:rPr b="0" lang="pt-PT" sz="800" spc="-1" strike="noStrike">
                <a:solidFill>
                  <a:srgbClr val="cc0000"/>
                </a:solidFill>
                <a:latin typeface="Roboto Mono"/>
                <a:ea typeface="Roboto Mono"/>
              </a:rPr>
              <a:t>1</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jobTemplate: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spec:</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completions: </a:t>
            </a:r>
            <a:r>
              <a:rPr b="0" lang="pt-PT" sz="800" spc="-1" strike="noStrike">
                <a:solidFill>
                  <a:srgbClr val="cc0000"/>
                </a:solidFill>
                <a:latin typeface="Roboto Mono"/>
                <a:ea typeface="Roboto Mono"/>
              </a:rPr>
              <a:t>4</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parallelism: </a:t>
            </a:r>
            <a:r>
              <a:rPr b="0" lang="pt-PT" sz="800" spc="-1" strike="noStrike">
                <a:solidFill>
                  <a:srgbClr val="cc0000"/>
                </a:solidFill>
                <a:latin typeface="Roboto Mono"/>
                <a:ea typeface="Roboto Mono"/>
              </a:rPr>
              <a:t>2</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template: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spec:</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containers:</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 name: </a:t>
            </a:r>
            <a:r>
              <a:rPr b="0" lang="pt-PT" sz="800" spc="-1" strike="noStrike">
                <a:solidFill>
                  <a:srgbClr val="cc0000"/>
                </a:solidFill>
                <a:latin typeface="Roboto Mono"/>
                <a:ea typeface="Roboto Mono"/>
              </a:rPr>
              <a:t>hello</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image: </a:t>
            </a:r>
            <a:r>
              <a:rPr b="0" lang="pt-PT" sz="800" spc="-1" strike="noStrike">
                <a:solidFill>
                  <a:srgbClr val="cc0000"/>
                </a:solidFill>
                <a:latin typeface="Roboto Mono"/>
                <a:ea typeface="Roboto Mono"/>
              </a:rPr>
              <a:t>alpine:latest</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command: </a:t>
            </a:r>
            <a:r>
              <a:rPr b="0" lang="pt-PT" sz="800" spc="-1" strike="noStrike">
                <a:solidFill>
                  <a:srgbClr val="cc0000"/>
                </a:solidFill>
                <a:latin typeface="Roboto Mono"/>
                <a:ea typeface="Roboto Mono"/>
              </a:rPr>
              <a:t>["/bin/sh", "-c"]</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args: </a:t>
            </a:r>
            <a:r>
              <a:rPr b="0" lang="pt-PT" sz="800" spc="-1" strike="noStrike">
                <a:solidFill>
                  <a:srgbClr val="cc0000"/>
                </a:solidFill>
                <a:latin typeface="Roboto Mono"/>
                <a:ea typeface="Roboto Mono"/>
              </a:rPr>
              <a:t>["echo hello from $HOSTNAME!"]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restartPolicy: </a:t>
            </a:r>
            <a:r>
              <a:rPr b="0" lang="pt-PT" sz="800" spc="-1" strike="noStrike">
                <a:solidFill>
                  <a:srgbClr val="cc0000"/>
                </a:solidFill>
                <a:latin typeface="Roboto Mono"/>
                <a:ea typeface="Roboto Mono"/>
              </a:rPr>
              <a:t>Never</a:t>
            </a:r>
            <a:endParaRPr b="0" lang="pt-PT" sz="800" spc="-1" strike="noStrike">
              <a:latin typeface="Arial"/>
            </a:endParaRPr>
          </a:p>
        </p:txBody>
      </p:sp>
      <p:sp>
        <p:nvSpPr>
          <p:cNvPr id="553" name="CustomShape 4"/>
          <p:cNvSpPr/>
          <p:nvPr/>
        </p:nvSpPr>
        <p:spPr>
          <a:xfrm>
            <a:off x="457200" y="4097160"/>
            <a:ext cx="3181680" cy="82800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700" spc="-1" strike="noStrike">
                <a:solidFill>
                  <a:srgbClr val="783f04"/>
                </a:solidFill>
                <a:latin typeface="Roboto Mono"/>
                <a:ea typeface="Roboto Mono"/>
              </a:rPr>
              <a:t>$ kubectl get jobs</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NAME                         DESIRED   SUCCESSFUL   AGE</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cronjob-example-1519053240   4         4            2m</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cronjob-example-1519053300   4         4            1m</a:t>
            </a:r>
            <a:endParaRPr b="0" lang="pt-PT" sz="700" spc="-1" strike="noStrike">
              <a:latin typeface="Arial"/>
            </a:endParaRPr>
          </a:p>
          <a:p>
            <a:pPr>
              <a:lnSpc>
                <a:spcPct val="100000"/>
              </a:lnSpc>
            </a:pPr>
            <a:r>
              <a:rPr b="0" lang="pt-PT" sz="700" spc="-1" strike="noStrike">
                <a:solidFill>
                  <a:srgbClr val="783f04"/>
                </a:solidFill>
                <a:latin typeface="Roboto Mono"/>
                <a:ea typeface="Roboto Mono"/>
              </a:rPr>
              <a:t>cronjob-example-1519053360   4         4            26s</a:t>
            </a:r>
            <a:endParaRPr b="0" lang="pt-PT" sz="7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Health checks</a:t>
            </a:r>
            <a:endParaRPr b="0" lang="pt-PT" sz="3600" spc="-1" strike="noStrike">
              <a:latin typeface="Arial"/>
            </a:endParaRPr>
          </a:p>
        </p:txBody>
      </p:sp>
      <p:sp>
        <p:nvSpPr>
          <p:cNvPr id="555" name="CustomShape 2"/>
          <p:cNvSpPr/>
          <p:nvPr/>
        </p:nvSpPr>
        <p:spPr>
          <a:xfrm>
            <a:off x="3945600" y="1244160"/>
            <a:ext cx="4740480" cy="3681000"/>
          </a:xfrm>
          <a:prstGeom prst="rect">
            <a:avLst/>
          </a:prstGeom>
          <a:noFill/>
          <a:ln w="19080">
            <a:solidFill>
              <a:srgbClr val="000000"/>
            </a:solidFill>
            <a:round/>
          </a:ln>
        </p:spPr>
        <p:style>
          <a:lnRef idx="0"/>
          <a:fillRef idx="0"/>
          <a:effectRef idx="0"/>
          <a:fontRef idx="minor"/>
        </p:style>
        <p:txBody>
          <a:bodyPr lIns="90000" rIns="90000" tIns="91440" bIns="91440">
            <a:noAutofit/>
          </a:bodyPr>
          <a:p>
            <a:pPr marL="457200" indent="-418320">
              <a:lnSpc>
                <a:spcPct val="100000"/>
              </a:lnSpc>
              <a:spcBef>
                <a:spcPts val="601"/>
              </a:spcBef>
              <a:buClr>
                <a:srgbClr val="000000"/>
              </a:buClr>
              <a:buFont typeface="Arial"/>
              <a:buChar char="•"/>
            </a:pPr>
            <a:r>
              <a:rPr b="0" lang="pt-PT" sz="1200" spc="-1" strike="noStrike">
                <a:solidFill>
                  <a:srgbClr val="000000"/>
                </a:solidFill>
                <a:latin typeface="Arial"/>
                <a:ea typeface="Arial"/>
              </a:rPr>
              <a:t>initialDelaySeconds: Number of seconds after the container has started before liveness or readiness probes are initiated.</a:t>
            </a:r>
            <a:endParaRPr b="0" lang="pt-PT" sz="1200" spc="-1" strike="noStrike">
              <a:latin typeface="Arial"/>
            </a:endParaRPr>
          </a:p>
          <a:p>
            <a:pPr marL="457200" indent="-418320">
              <a:lnSpc>
                <a:spcPct val="100000"/>
              </a:lnSpc>
              <a:spcBef>
                <a:spcPts val="601"/>
              </a:spcBef>
              <a:buClr>
                <a:srgbClr val="000000"/>
              </a:buClr>
              <a:buFont typeface="Arial"/>
              <a:buChar char="•"/>
            </a:pPr>
            <a:r>
              <a:rPr b="0" lang="pt-PT" sz="1200" spc="-1" strike="noStrike">
                <a:solidFill>
                  <a:srgbClr val="000000"/>
                </a:solidFill>
                <a:latin typeface="Arial"/>
                <a:ea typeface="Arial"/>
              </a:rPr>
              <a:t>periodSeconds: How often (in seconds) to perform the probe. Default to 10 seconds. Minimum value is 1.</a:t>
            </a:r>
            <a:endParaRPr b="0" lang="pt-PT" sz="1200" spc="-1" strike="noStrike">
              <a:latin typeface="Arial"/>
            </a:endParaRPr>
          </a:p>
          <a:p>
            <a:pPr marL="457200" indent="-418320">
              <a:lnSpc>
                <a:spcPct val="100000"/>
              </a:lnSpc>
              <a:spcBef>
                <a:spcPts val="601"/>
              </a:spcBef>
              <a:buClr>
                <a:srgbClr val="000000"/>
              </a:buClr>
              <a:buFont typeface="Arial"/>
              <a:buChar char="•"/>
            </a:pPr>
            <a:r>
              <a:rPr b="0" lang="pt-PT" sz="1200" spc="-1" strike="noStrike">
                <a:solidFill>
                  <a:srgbClr val="000000"/>
                </a:solidFill>
                <a:latin typeface="Arial"/>
                <a:ea typeface="Arial"/>
              </a:rPr>
              <a:t>timeoutSeconds: Number of seconds after which the probe times out. Defaults to 1 second. Minimum value is 1.</a:t>
            </a:r>
            <a:endParaRPr b="0" lang="pt-PT" sz="1200" spc="-1" strike="noStrike">
              <a:latin typeface="Arial"/>
            </a:endParaRPr>
          </a:p>
          <a:p>
            <a:pPr marL="457200" indent="-418320">
              <a:lnSpc>
                <a:spcPct val="100000"/>
              </a:lnSpc>
              <a:spcBef>
                <a:spcPts val="601"/>
              </a:spcBef>
              <a:buClr>
                <a:srgbClr val="000000"/>
              </a:buClr>
              <a:buFont typeface="Arial"/>
              <a:buChar char="•"/>
            </a:pPr>
            <a:r>
              <a:rPr b="0" lang="pt-PT" sz="1200" spc="-1" strike="noStrike">
                <a:solidFill>
                  <a:srgbClr val="000000"/>
                </a:solidFill>
                <a:latin typeface="Arial"/>
                <a:ea typeface="Arial"/>
              </a:rPr>
              <a:t>successThreshold: Minimum consecutive successes for the probe to be considered successful after having failed. Defaults to 1. Must be 1 for liveness. Minimum value is 1.</a:t>
            </a:r>
            <a:endParaRPr b="0" lang="pt-PT" sz="1200" spc="-1" strike="noStrike">
              <a:latin typeface="Arial"/>
            </a:endParaRPr>
          </a:p>
          <a:p>
            <a:pPr marL="457200" indent="-418320">
              <a:lnSpc>
                <a:spcPct val="100000"/>
              </a:lnSpc>
              <a:spcBef>
                <a:spcPts val="601"/>
              </a:spcBef>
              <a:buClr>
                <a:srgbClr val="000000"/>
              </a:buClr>
              <a:buFont typeface="Arial"/>
              <a:buChar char="•"/>
            </a:pPr>
            <a:r>
              <a:rPr b="0" lang="pt-PT" sz="1200" spc="-1" strike="noStrike">
                <a:solidFill>
                  <a:srgbClr val="000000"/>
                </a:solidFill>
                <a:latin typeface="Arial"/>
                <a:ea typeface="Arial"/>
              </a:rPr>
              <a:t>failureThreshold: When a Pod starts and the probe fails, Kubernetes will try failureThreshold times before giving up. Giving up in case of liveness probe means restarting the Pod. In case of readiness probe the Pod will be marked Unready. Defaults to 3. Minimum value is 1.</a:t>
            </a:r>
            <a:endParaRPr b="0" lang="pt-PT" sz="1200" spc="-1" strike="noStrike">
              <a:latin typeface="Arial"/>
            </a:endParaRPr>
          </a:p>
          <a:p>
            <a:pPr>
              <a:lnSpc>
                <a:spcPct val="100000"/>
              </a:lnSpc>
            </a:pPr>
            <a:endParaRPr b="0" lang="pt-PT" sz="1200" spc="-1" strike="noStrike">
              <a:latin typeface="Arial"/>
            </a:endParaRPr>
          </a:p>
        </p:txBody>
      </p:sp>
      <p:sp>
        <p:nvSpPr>
          <p:cNvPr id="556" name="CustomShape 3"/>
          <p:cNvSpPr/>
          <p:nvPr/>
        </p:nvSpPr>
        <p:spPr>
          <a:xfrm>
            <a:off x="457200" y="1266120"/>
            <a:ext cx="3181680" cy="3659040"/>
          </a:xfrm>
          <a:prstGeom prst="rect">
            <a:avLst/>
          </a:prstGeom>
          <a:noFill/>
          <a:ln w="19080">
            <a:solidFill>
              <a:srgbClr val="000000"/>
            </a:solidFill>
            <a:round/>
          </a:ln>
        </p:spPr>
        <p:style>
          <a:lnRef idx="0"/>
          <a:fillRef idx="0"/>
          <a:effectRef idx="0"/>
          <a:fontRef idx="minor"/>
        </p:style>
        <p:txBody>
          <a:bodyPr lIns="90000" rIns="90000" tIns="91440" bIns="91440" anchor="ctr">
            <a:noAutofit/>
          </a:bodyPr>
          <a:p>
            <a:pPr>
              <a:lnSpc>
                <a:spcPct val="100000"/>
              </a:lnSpc>
            </a:pPr>
            <a:r>
              <a:rPr b="0" lang="pt-PT" sz="800" spc="-1" strike="noStrike">
                <a:solidFill>
                  <a:srgbClr val="1155cc"/>
                </a:solidFill>
                <a:latin typeface="Roboto Mono"/>
                <a:ea typeface="Roboto Mono"/>
              </a:rPr>
              <a:t>apiVersion: v1</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kind: Pod</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metadata:</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labels:</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test: liveness</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name: liveness-readiness-http</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spec:</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containers:</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 name: liveness-readiness-http</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image: k8s.gcr.io/ liveness-readiness-http</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livenessProbe: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httpGet:</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path: /healthz</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port: 8080</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initialDelaySeconds: 5</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periodSeconds: 10</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timeoutSeconds: 4</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failureThreshold: 5</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readinessProbe:</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httpGet:</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path: /healthz</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port: 8080</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initialDelaySeconds: 100</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periodSeconds: 10</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timeoutSeconds: 4</a:t>
            </a:r>
            <a:endParaRPr b="0" lang="pt-PT" sz="800" spc="-1" strike="noStrike">
              <a:latin typeface="Arial"/>
            </a:endParaRPr>
          </a:p>
          <a:p>
            <a:pPr>
              <a:lnSpc>
                <a:spcPct val="100000"/>
              </a:lnSpc>
            </a:pPr>
            <a:r>
              <a:rPr b="0" lang="pt-PT" sz="800" spc="-1" strike="noStrike">
                <a:solidFill>
                  <a:srgbClr val="1155cc"/>
                </a:solidFill>
                <a:latin typeface="Roboto Mono"/>
                <a:ea typeface="Roboto Mono"/>
              </a:rPr>
              <a:t>      </a:t>
            </a:r>
            <a:r>
              <a:rPr b="0" lang="pt-PT" sz="800" spc="-1" strike="noStrike">
                <a:solidFill>
                  <a:srgbClr val="1155cc"/>
                </a:solidFill>
                <a:latin typeface="Roboto Mono"/>
                <a:ea typeface="Roboto Mono"/>
              </a:rPr>
              <a:t>failureThreshold: 2</a:t>
            </a:r>
            <a:endParaRPr b="0" lang="pt-PT" sz="800" spc="-1" strike="noStrike">
              <a:latin typeface="Arial"/>
            </a:endParaRPr>
          </a:p>
          <a:p>
            <a:pPr>
              <a:lnSpc>
                <a:spcPct val="100000"/>
              </a:lnSpc>
            </a:pPr>
            <a:endParaRPr b="0" lang="pt-PT" sz="800" spc="-1" strike="noStrike">
              <a:latin typeface="Arial"/>
            </a:endParaRPr>
          </a:p>
          <a:p>
            <a:pPr>
              <a:lnSpc>
                <a:spcPct val="100000"/>
              </a:lnSpc>
            </a:pPr>
            <a:endParaRPr b="0" lang="pt-PT" sz="800" spc="-1" strike="noStrike">
              <a:latin typeface="Arial"/>
            </a:endParaRPr>
          </a:p>
          <a:p>
            <a:pPr>
              <a:lnSpc>
                <a:spcPct val="100000"/>
              </a:lnSpc>
            </a:pPr>
            <a:endParaRPr b="0" lang="pt-PT" sz="8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7" name="CustomShape 1"/>
          <p:cNvSpPr/>
          <p:nvPr/>
        </p:nvSpPr>
        <p:spPr>
          <a:xfrm>
            <a:off x="457200" y="4406400"/>
            <a:ext cx="8228880" cy="518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800" spc="-1" strike="noStrike">
                <a:solidFill>
                  <a:srgbClr val="2388db"/>
                </a:solidFill>
                <a:latin typeface="Arial"/>
                <a:ea typeface="Arial"/>
              </a:rPr>
              <a:t>Concepts and Resources</a:t>
            </a:r>
            <a:endParaRPr b="0" lang="pt-PT" sz="1800" spc="-1" strike="noStrike">
              <a:latin typeface="Arial"/>
            </a:endParaRPr>
          </a:p>
        </p:txBody>
      </p:sp>
      <p:sp>
        <p:nvSpPr>
          <p:cNvPr id="558" name="CustomShape 2"/>
          <p:cNvSpPr/>
          <p:nvPr/>
        </p:nvSpPr>
        <p:spPr>
          <a:xfrm>
            <a:off x="457200" y="1549440"/>
            <a:ext cx="4331880" cy="1542240"/>
          </a:xfrm>
          <a:prstGeom prst="rect">
            <a:avLst/>
          </a:prstGeom>
          <a:noFill/>
          <a:ln>
            <a:noFill/>
          </a:ln>
        </p:spPr>
        <p:style>
          <a:lnRef idx="0"/>
          <a:fillRef idx="0"/>
          <a:effectRef idx="0"/>
          <a:fontRef idx="minor"/>
        </p:style>
        <p:txBody>
          <a:bodyPr lIns="90000" rIns="90000" tIns="91440" bIns="91440" anchor="ctr">
            <a:noAutofit/>
          </a:bodyPr>
          <a:p>
            <a:pPr algn="ctr">
              <a:lnSpc>
                <a:spcPct val="100000"/>
              </a:lnSpc>
            </a:pPr>
            <a:r>
              <a:rPr b="1" lang="pt-PT" sz="3600" spc="-1" strike="noStrike">
                <a:solidFill>
                  <a:srgbClr val="ffffff"/>
                </a:solidFill>
                <a:latin typeface="Arial"/>
                <a:ea typeface="Arial"/>
              </a:rPr>
              <a:t>Storage</a:t>
            </a:r>
            <a:endParaRPr b="0" lang="pt-PT" sz="3600" spc="-1" strike="noStrike">
              <a:latin typeface="Arial"/>
            </a:endParaRPr>
          </a:p>
        </p:txBody>
      </p:sp>
      <p:sp>
        <p:nvSpPr>
          <p:cNvPr id="559" name="CustomShape 3"/>
          <p:cNvSpPr/>
          <p:nvPr/>
        </p:nvSpPr>
        <p:spPr>
          <a:xfrm>
            <a:off x="4789800" y="892440"/>
            <a:ext cx="3087000" cy="2944440"/>
          </a:xfrm>
          <a:prstGeom prst="rect">
            <a:avLst/>
          </a:prstGeom>
          <a:noFill/>
          <a:ln>
            <a:noFill/>
          </a:ln>
        </p:spPr>
        <p:style>
          <a:lnRef idx="0"/>
          <a:fillRef idx="0"/>
          <a:effectRef idx="0"/>
          <a:fontRef idx="minor"/>
        </p:style>
        <p:txBody>
          <a:bodyPr lIns="90000" rIns="90000" tIns="91440" bIns="91440" anchor="ctr">
            <a:noAutofit/>
          </a:bodyPr>
          <a:p>
            <a:pPr marL="457200" indent="-380160">
              <a:lnSpc>
                <a:spcPct val="100000"/>
              </a:lnSpc>
              <a:buClr>
                <a:srgbClr val="ffffff"/>
              </a:buClr>
              <a:buFont typeface="Arial"/>
              <a:buChar char="●"/>
            </a:pPr>
            <a:r>
              <a:rPr b="1" lang="pt-PT" sz="2400" spc="-1" strike="noStrike">
                <a:solidFill>
                  <a:srgbClr val="ffffff"/>
                </a:solidFill>
                <a:latin typeface="Arial"/>
                <a:ea typeface="Arial"/>
              </a:rPr>
              <a:t>Volumes</a:t>
            </a:r>
            <a:br/>
            <a:r>
              <a:rPr b="1" lang="pt-PT" sz="2400" spc="-1" strike="noStrike">
                <a:solidFill>
                  <a:srgbClr val="ffffff"/>
                </a:solidFill>
                <a:latin typeface="Arial"/>
                <a:ea typeface="Arial"/>
              </a:rPr>
              <a:t>Persistent Volumes</a:t>
            </a:r>
            <a:br/>
            <a:r>
              <a:rPr b="1" lang="pt-PT" sz="2400" spc="-1" strike="noStrike">
                <a:solidFill>
                  <a:srgbClr val="ffffff"/>
                </a:solidFill>
                <a:latin typeface="Arial"/>
                <a:ea typeface="Arial"/>
              </a:rPr>
              <a:t>Persistent Volume Claims</a:t>
            </a:r>
            <a:br/>
            <a:r>
              <a:rPr b="1" lang="pt-PT" sz="2400" spc="-1" strike="noStrike">
                <a:solidFill>
                  <a:srgbClr val="ffffff"/>
                </a:solidFill>
                <a:latin typeface="Arial"/>
                <a:ea typeface="Arial"/>
              </a:rPr>
              <a:t>StorageClass</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Storage</a:t>
            </a:r>
            <a:endParaRPr b="0" lang="pt-PT" sz="3600" spc="-1" strike="noStrike">
              <a:latin typeface="Arial"/>
            </a:endParaRPr>
          </a:p>
        </p:txBody>
      </p:sp>
      <p:sp>
        <p:nvSpPr>
          <p:cNvPr id="561"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0" lang="pt-PT" sz="2400" spc="-1" strike="noStrike">
                <a:solidFill>
                  <a:srgbClr val="000000"/>
                </a:solidFill>
                <a:latin typeface="Arial"/>
                <a:ea typeface="Arial"/>
              </a:rPr>
              <a:t>Pods by themselves are useful, but many workloads require exchanging data between containers, or persisting some form of data.</a:t>
            </a:r>
            <a:endParaRPr b="0" lang="pt-PT" sz="2400" spc="-1" strike="noStrike">
              <a:latin typeface="Arial"/>
            </a:endParaRPr>
          </a:p>
          <a:p>
            <a:pPr>
              <a:lnSpc>
                <a:spcPct val="100000"/>
              </a:lnSpc>
              <a:spcBef>
                <a:spcPts val="601"/>
              </a:spcBef>
            </a:pPr>
            <a:endParaRPr b="0" lang="pt-PT" sz="2400" spc="-1" strike="noStrike">
              <a:latin typeface="Arial"/>
            </a:endParaRPr>
          </a:p>
          <a:p>
            <a:pPr>
              <a:lnSpc>
                <a:spcPct val="100000"/>
              </a:lnSpc>
              <a:spcBef>
                <a:spcPts val="601"/>
              </a:spcBef>
            </a:pPr>
            <a:r>
              <a:rPr b="0" lang="pt-PT" sz="2400" spc="-1" strike="noStrike">
                <a:solidFill>
                  <a:srgbClr val="000000"/>
                </a:solidFill>
                <a:latin typeface="Arial"/>
                <a:ea typeface="Arial"/>
              </a:rPr>
              <a:t>For this we have </a:t>
            </a:r>
            <a:r>
              <a:rPr b="1" lang="pt-PT" sz="2400" spc="-1" strike="noStrike">
                <a:solidFill>
                  <a:srgbClr val="000000"/>
                </a:solidFill>
                <a:latin typeface="Arial"/>
                <a:ea typeface="Arial"/>
              </a:rPr>
              <a:t>Volumes</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PersistentVolumes</a:t>
            </a:r>
            <a:r>
              <a:rPr b="0" lang="pt-PT" sz="2400" spc="-1" strike="noStrike">
                <a:solidFill>
                  <a:srgbClr val="000000"/>
                </a:solidFill>
                <a:latin typeface="Arial"/>
                <a:ea typeface="Arial"/>
              </a:rPr>
              <a:t>, </a:t>
            </a:r>
            <a:r>
              <a:rPr b="1" lang="pt-PT" sz="2400" spc="-1" strike="noStrike">
                <a:solidFill>
                  <a:srgbClr val="000000"/>
                </a:solidFill>
                <a:latin typeface="Arial"/>
                <a:ea typeface="Arial"/>
              </a:rPr>
              <a:t>PersistentVolumeClaims</a:t>
            </a:r>
            <a:r>
              <a:rPr b="0" lang="pt-PT" sz="2400" spc="-1" strike="noStrike">
                <a:solidFill>
                  <a:srgbClr val="000000"/>
                </a:solidFill>
                <a:latin typeface="Arial"/>
                <a:ea typeface="Arial"/>
              </a:rPr>
              <a:t>, and </a:t>
            </a:r>
            <a:r>
              <a:rPr b="1" lang="pt-PT" sz="2400" spc="-1" strike="noStrike">
                <a:solidFill>
                  <a:srgbClr val="000000"/>
                </a:solidFill>
                <a:latin typeface="Arial"/>
                <a:ea typeface="Arial"/>
              </a:rPr>
              <a:t>StorageClasses</a:t>
            </a:r>
            <a:r>
              <a:rPr b="0" lang="pt-PT" sz="2400" spc="-1" strike="noStrike">
                <a:solidFill>
                  <a:srgbClr val="000000"/>
                </a:solidFill>
                <a:latin typeface="Arial"/>
                <a:ea typeface="Arial"/>
              </a:rPr>
              <a:t>. </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StorageClass</a:t>
            </a:r>
            <a:endParaRPr b="0" lang="pt-PT" sz="3600" spc="-1" strike="noStrike">
              <a:latin typeface="Arial"/>
            </a:endParaRPr>
          </a:p>
        </p:txBody>
      </p:sp>
      <p:sp>
        <p:nvSpPr>
          <p:cNvPr id="563"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Storage classes are an abstraction on top of an external storage resource (PV)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Work hand-in-hand with the external storage system to enable </a:t>
            </a:r>
            <a:r>
              <a:rPr b="1" lang="pt-PT" sz="2400" spc="-1" strike="noStrike">
                <a:solidFill>
                  <a:srgbClr val="000000"/>
                </a:solidFill>
                <a:latin typeface="Arial"/>
                <a:ea typeface="Arial"/>
              </a:rPr>
              <a:t>dynamic provisioning</a:t>
            </a:r>
            <a:r>
              <a:rPr b="0" lang="pt-PT" sz="2400" spc="-1" strike="noStrike">
                <a:solidFill>
                  <a:srgbClr val="000000"/>
                </a:solidFill>
                <a:latin typeface="Arial"/>
                <a:ea typeface="Arial"/>
              </a:rPr>
              <a:t> of storage by eliminating the need for the cluster admin to pre-provision a PV</a:t>
            </a:r>
            <a:endParaRPr b="0" lang="pt-PT" sz="2400" spc="-1" strike="noStrike">
              <a:latin typeface="Arial"/>
            </a:endParaRPr>
          </a:p>
          <a:p>
            <a:pPr>
              <a:lnSpc>
                <a:spcPct val="100000"/>
              </a:lnSpc>
              <a:spcBef>
                <a:spcPts val="10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StorageClass</a:t>
            </a:r>
            <a:endParaRPr b="0" lang="pt-PT" sz="3600" spc="-1" strike="noStrike">
              <a:latin typeface="Arial"/>
            </a:endParaRPr>
          </a:p>
        </p:txBody>
      </p:sp>
      <p:sp>
        <p:nvSpPr>
          <p:cNvPr id="565" name="CustomShape 2"/>
          <p:cNvSpPr/>
          <p:nvPr/>
        </p:nvSpPr>
        <p:spPr>
          <a:xfrm>
            <a:off x="457200" y="1200240"/>
            <a:ext cx="456912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provisioner: </a:t>
            </a:r>
            <a:r>
              <a:rPr b="0" lang="pt-PT" sz="1800" spc="-1" strike="noStrike">
                <a:solidFill>
                  <a:srgbClr val="000000"/>
                </a:solidFill>
                <a:latin typeface="Arial"/>
                <a:ea typeface="Arial"/>
              </a:rPr>
              <a:t>Defines the ‘</a:t>
            </a:r>
            <a:r>
              <a:rPr b="0" i="1" lang="pt-PT" sz="1800" spc="-1" strike="noStrike">
                <a:solidFill>
                  <a:srgbClr val="000000"/>
                </a:solidFill>
                <a:latin typeface="Arial"/>
                <a:ea typeface="Arial"/>
              </a:rPr>
              <a:t>driver</a:t>
            </a:r>
            <a:r>
              <a:rPr b="0" lang="pt-PT" sz="1800" spc="-1" strike="noStrike">
                <a:solidFill>
                  <a:srgbClr val="000000"/>
                </a:solidFill>
                <a:latin typeface="Arial"/>
                <a:ea typeface="Arial"/>
              </a:rPr>
              <a:t>’ to be used for provisioning of the external storage.</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parameters: </a:t>
            </a:r>
            <a:r>
              <a:rPr b="0" lang="pt-PT" sz="1800" spc="-1" strike="noStrike">
                <a:solidFill>
                  <a:srgbClr val="000000"/>
                </a:solidFill>
                <a:latin typeface="Arial"/>
                <a:ea typeface="Arial"/>
              </a:rPr>
              <a:t>A hash of the various configuration parameters for the provisioner.</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reclaimPolicy: </a:t>
            </a:r>
            <a:r>
              <a:rPr b="0" lang="pt-PT" sz="1800" spc="-1" strike="noStrike">
                <a:solidFill>
                  <a:srgbClr val="000000"/>
                </a:solidFill>
                <a:latin typeface="Arial"/>
                <a:ea typeface="Arial"/>
              </a:rPr>
              <a:t>The behaviour for the backing storage when the PVC is deleted.</a:t>
            </a:r>
            <a:endParaRPr b="0" lang="pt-PT" sz="1800" spc="-1" strike="noStrike">
              <a:latin typeface="Arial"/>
            </a:endParaRPr>
          </a:p>
          <a:p>
            <a:pPr lvl="1" marL="914400" indent="-342360">
              <a:lnSpc>
                <a:spcPct val="100000"/>
              </a:lnSpc>
              <a:buClr>
                <a:srgbClr val="000000"/>
              </a:buClr>
              <a:buFont typeface="Arial"/>
              <a:buChar char="○"/>
            </a:pPr>
            <a:r>
              <a:rPr b="0" lang="pt-PT" sz="1600" spc="-1" strike="noStrike">
                <a:solidFill>
                  <a:srgbClr val="cc0000"/>
                </a:solidFill>
                <a:latin typeface="Roboto Mono"/>
                <a:ea typeface="Roboto Mono"/>
              </a:rPr>
              <a:t>Retain</a:t>
            </a:r>
            <a:r>
              <a:rPr b="0" lang="pt-PT" sz="1600" spc="-1" strike="noStrike">
                <a:solidFill>
                  <a:srgbClr val="000000"/>
                </a:solidFill>
                <a:latin typeface="Arial"/>
                <a:ea typeface="Arial"/>
              </a:rPr>
              <a:t> - manual clean-up</a:t>
            </a:r>
            <a:endParaRPr b="0" lang="pt-PT" sz="1600" spc="-1" strike="noStrike">
              <a:latin typeface="Arial"/>
            </a:endParaRPr>
          </a:p>
          <a:p>
            <a:pPr lvl="1" marL="914400" indent="-342360">
              <a:lnSpc>
                <a:spcPct val="100000"/>
              </a:lnSpc>
              <a:buClr>
                <a:srgbClr val="000000"/>
              </a:buClr>
              <a:buFont typeface="Arial"/>
              <a:buChar char="○"/>
            </a:pPr>
            <a:r>
              <a:rPr b="0" lang="pt-PT" sz="1600" spc="-1" strike="noStrike">
                <a:solidFill>
                  <a:srgbClr val="cc0000"/>
                </a:solidFill>
                <a:latin typeface="Roboto Mono"/>
                <a:ea typeface="Roboto Mono"/>
              </a:rPr>
              <a:t>Delete</a:t>
            </a:r>
            <a:r>
              <a:rPr b="0" lang="pt-PT" sz="1600" spc="-1" strike="noStrike">
                <a:solidFill>
                  <a:srgbClr val="000000"/>
                </a:solidFill>
                <a:latin typeface="Arial"/>
                <a:ea typeface="Arial"/>
              </a:rPr>
              <a:t> - storage asset deleted by provider</a:t>
            </a:r>
            <a:endParaRPr b="0" lang="pt-PT" sz="1600" spc="-1" strike="noStrike">
              <a:latin typeface="Arial"/>
            </a:endParaRPr>
          </a:p>
        </p:txBody>
      </p:sp>
      <p:sp>
        <p:nvSpPr>
          <p:cNvPr id="566" name="CustomShape 3"/>
          <p:cNvSpPr/>
          <p:nvPr/>
        </p:nvSpPr>
        <p:spPr>
          <a:xfrm>
            <a:off x="5089320" y="1200240"/>
            <a:ext cx="359676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200" spc="-1" strike="noStrike">
                <a:solidFill>
                  <a:srgbClr val="1155cc"/>
                </a:solidFill>
                <a:latin typeface="Roboto Mono"/>
                <a:ea typeface="Roboto Mono"/>
              </a:rPr>
              <a:t>kind: </a:t>
            </a:r>
            <a:r>
              <a:rPr b="0" lang="pt-PT" sz="1200" spc="-1" strike="noStrike">
                <a:solidFill>
                  <a:srgbClr val="cc0000"/>
                </a:solidFill>
                <a:latin typeface="Roboto Mono"/>
                <a:ea typeface="Roboto Mono"/>
              </a:rPr>
              <a:t>StorageClass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apiVersion: </a:t>
            </a:r>
            <a:r>
              <a:rPr b="0" lang="pt-PT" sz="1200" spc="-1" strike="noStrike">
                <a:solidFill>
                  <a:srgbClr val="cc0000"/>
                </a:solidFill>
                <a:latin typeface="Roboto Mono"/>
                <a:ea typeface="Roboto Mono"/>
              </a:rPr>
              <a:t>storage.k8s.io/v1</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metadata:</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name: </a:t>
            </a:r>
            <a:r>
              <a:rPr b="0" lang="pt-PT" sz="1200" spc="-1" strike="noStrike">
                <a:solidFill>
                  <a:srgbClr val="cc0000"/>
                </a:solidFill>
                <a:latin typeface="Roboto Mono"/>
                <a:ea typeface="Roboto Mono"/>
              </a:rPr>
              <a:t>standard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provisioner: </a:t>
            </a:r>
            <a:r>
              <a:rPr b="0" lang="pt-PT" sz="1200" spc="-1" strike="noStrike">
                <a:solidFill>
                  <a:srgbClr val="cc0000"/>
                </a:solidFill>
                <a:latin typeface="Roboto Mono"/>
                <a:ea typeface="Roboto Mono"/>
              </a:rPr>
              <a:t>kubernetes.io/gce-pd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parameters:</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type: </a:t>
            </a:r>
            <a:r>
              <a:rPr b="0" lang="pt-PT" sz="1200" spc="-1" strike="noStrike">
                <a:solidFill>
                  <a:srgbClr val="cc0000"/>
                </a:solidFill>
                <a:latin typeface="Roboto Mono"/>
                <a:ea typeface="Roboto Mono"/>
              </a:rPr>
              <a:t>pd-standard</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  </a:t>
            </a:r>
            <a:r>
              <a:rPr b="0" lang="pt-PT" sz="1200" spc="-1" strike="noStrike">
                <a:solidFill>
                  <a:srgbClr val="1155cc"/>
                </a:solidFill>
                <a:latin typeface="Roboto Mono"/>
                <a:ea typeface="Roboto Mono"/>
              </a:rPr>
              <a:t>zones: </a:t>
            </a:r>
            <a:r>
              <a:rPr b="0" lang="pt-PT" sz="1200" spc="-1" strike="noStrike">
                <a:solidFill>
                  <a:srgbClr val="cc0000"/>
                </a:solidFill>
                <a:latin typeface="Roboto Mono"/>
                <a:ea typeface="Roboto Mono"/>
              </a:rPr>
              <a:t>us-central1-a, us-central1-b</a:t>
            </a:r>
            <a:endParaRPr b="0" lang="pt-PT" sz="1200" spc="-1" strike="noStrike">
              <a:latin typeface="Arial"/>
            </a:endParaRPr>
          </a:p>
          <a:p>
            <a:pPr>
              <a:lnSpc>
                <a:spcPct val="100000"/>
              </a:lnSpc>
            </a:pPr>
            <a:r>
              <a:rPr b="0" lang="pt-PT" sz="1200" spc="-1" strike="noStrike">
                <a:solidFill>
                  <a:srgbClr val="1155cc"/>
                </a:solidFill>
                <a:latin typeface="Roboto Mono"/>
                <a:ea typeface="Roboto Mono"/>
              </a:rPr>
              <a:t>reclaimPolicy: </a:t>
            </a:r>
            <a:r>
              <a:rPr b="0" lang="pt-PT" sz="1200" spc="-1" strike="noStrike">
                <a:solidFill>
                  <a:srgbClr val="cc0000"/>
                </a:solidFill>
                <a:latin typeface="Roboto Mono"/>
                <a:ea typeface="Roboto Mono"/>
              </a:rPr>
              <a:t>Delete</a:t>
            </a:r>
            <a:endParaRPr b="0" lang="pt-PT" sz="1200" spc="-1" strike="noStrike">
              <a:latin typeface="Arial"/>
            </a:endParaRPr>
          </a:p>
          <a:p>
            <a:pPr>
              <a:lnSpc>
                <a:spcPct val="100000"/>
              </a:lnSpc>
            </a:pPr>
            <a:endParaRPr b="0" lang="pt-PT" sz="1200" spc="-1" strike="noStrike">
              <a:latin typeface="Arial"/>
            </a:endParaRPr>
          </a:p>
          <a:p>
            <a:pPr>
              <a:lnSpc>
                <a:spcPct val="100000"/>
              </a:lnSpc>
            </a:pPr>
            <a:endParaRPr b="0" lang="pt-PT" sz="1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Services</a:t>
            </a:r>
            <a:endParaRPr b="0" lang="pt-PT" sz="3600" spc="-1" strike="noStrike">
              <a:latin typeface="Arial"/>
            </a:endParaRPr>
          </a:p>
        </p:txBody>
      </p:sp>
      <p:sp>
        <p:nvSpPr>
          <p:cNvPr id="312" name="CustomShape 2"/>
          <p:cNvSpPr/>
          <p:nvPr/>
        </p:nvSpPr>
        <p:spPr>
          <a:xfrm>
            <a:off x="457200" y="1200240"/>
            <a:ext cx="5171040" cy="85680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Aft>
                <a:spcPts val="1001"/>
              </a:spcAft>
              <a:buClr>
                <a:srgbClr val="000000"/>
              </a:buClr>
              <a:buFont typeface="Arial"/>
              <a:buChar char="●"/>
            </a:pPr>
            <a:r>
              <a:rPr b="1" lang="pt-PT" sz="2400" spc="-1" strike="noStrike">
                <a:solidFill>
                  <a:srgbClr val="000000"/>
                </a:solidFill>
                <a:latin typeface="Arial"/>
                <a:ea typeface="Arial"/>
              </a:rPr>
              <a:t>Unified method of accessing</a:t>
            </a:r>
            <a:r>
              <a:rPr b="0" lang="pt-PT" sz="2400" spc="-1" strike="noStrike">
                <a:solidFill>
                  <a:srgbClr val="000000"/>
                </a:solidFill>
                <a:latin typeface="Arial"/>
                <a:ea typeface="Arial"/>
              </a:rPr>
              <a:t> the exposed workloads of Pods. </a:t>
            </a:r>
            <a:endParaRPr b="0" lang="pt-PT" sz="2400" spc="-1" strike="noStrike">
              <a:latin typeface="Arial"/>
            </a:endParaRPr>
          </a:p>
        </p:txBody>
      </p:sp>
      <p:pic>
        <p:nvPicPr>
          <p:cNvPr id="313" name="Google Shape;206;p31" descr=""/>
          <p:cNvPicPr/>
          <p:nvPr/>
        </p:nvPicPr>
        <p:blipFill>
          <a:blip r:embed="rId1"/>
          <a:srcRect l="2880" t="2556" r="2709" b="3478"/>
          <a:stretch/>
        </p:blipFill>
        <p:spPr>
          <a:xfrm>
            <a:off x="4345560" y="1139040"/>
            <a:ext cx="4672440" cy="3952800"/>
          </a:xfrm>
          <a:prstGeom prst="rect">
            <a:avLst/>
          </a:prstGeom>
          <a:ln>
            <a:noFill/>
          </a:ln>
        </p:spPr>
      </p:pic>
      <p:sp>
        <p:nvSpPr>
          <p:cNvPr id="314" name="CustomShape 3"/>
          <p:cNvSpPr/>
          <p:nvPr/>
        </p:nvSpPr>
        <p:spPr>
          <a:xfrm>
            <a:off x="457200" y="1955880"/>
            <a:ext cx="4075200" cy="16171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1" lang="pt-PT" sz="2400" spc="-1" strike="noStrike">
                <a:solidFill>
                  <a:srgbClr val="000000"/>
                </a:solidFill>
                <a:latin typeface="Arial"/>
                <a:ea typeface="Arial"/>
              </a:rPr>
              <a:t>Durable resource</a:t>
            </a:r>
            <a:endParaRPr b="0" lang="pt-PT" sz="2400" spc="-1" strike="noStrike">
              <a:latin typeface="Arial"/>
            </a:endParaRPr>
          </a:p>
          <a:p>
            <a:pPr lvl="1" marL="9144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static cluster IP</a:t>
            </a:r>
            <a:endParaRPr b="0" lang="pt-PT" sz="2400" spc="-1" strike="noStrike">
              <a:latin typeface="Arial"/>
            </a:endParaRPr>
          </a:p>
          <a:p>
            <a:pPr lvl="1" marL="914400" indent="-380160">
              <a:lnSpc>
                <a:spcPct val="100000"/>
              </a:lnSpc>
              <a:buClr>
                <a:srgbClr val="000000"/>
              </a:buClr>
              <a:buFont typeface="Arial"/>
              <a:buChar char="○"/>
            </a:pPr>
            <a:r>
              <a:rPr b="0" lang="pt-PT" sz="2400" spc="-1" strike="noStrike">
                <a:solidFill>
                  <a:srgbClr val="000000"/>
                </a:solidFill>
                <a:latin typeface="Arial"/>
                <a:ea typeface="Arial"/>
              </a:rPr>
              <a:t>static namespaced DNS name</a:t>
            </a:r>
            <a:endParaRPr b="0" lang="pt-PT" sz="2400" spc="-1" strike="noStrike">
              <a:latin typeface="Arial"/>
            </a:endParaRPr>
          </a:p>
        </p:txBody>
      </p:sp>
      <p:sp>
        <p:nvSpPr>
          <p:cNvPr id="315" name="CustomShape 4"/>
          <p:cNvSpPr/>
          <p:nvPr/>
        </p:nvSpPr>
        <p:spPr>
          <a:xfrm>
            <a:off x="457200" y="3754080"/>
            <a:ext cx="5946120" cy="948240"/>
          </a:xfrm>
          <a:prstGeom prst="rect">
            <a:avLst/>
          </a:prstGeom>
          <a:noFill/>
          <a:ln>
            <a:noFill/>
          </a:ln>
        </p:spPr>
        <p:style>
          <a:lnRef idx="0"/>
          <a:fillRef idx="0"/>
          <a:effectRef idx="0"/>
          <a:fontRef idx="minor"/>
        </p:style>
        <p:txBody>
          <a:bodyPr lIns="90000" rIns="90000" tIns="91440" bIns="91440">
            <a:noAutofit/>
          </a:bodyPr>
          <a:p>
            <a:pPr>
              <a:lnSpc>
                <a:spcPct val="100000"/>
              </a:lnSpc>
              <a:spcBef>
                <a:spcPts val="601"/>
              </a:spcBef>
            </a:pPr>
            <a:r>
              <a:rPr b="1" lang="pt-PT" sz="5400" spc="-1" strike="noStrike">
                <a:solidFill>
                  <a:srgbClr val="000000"/>
                </a:solidFill>
                <a:latin typeface="Arial"/>
                <a:ea typeface="Arial"/>
              </a:rPr>
              <a:t>NOT Ephemeral!</a:t>
            </a:r>
            <a:endParaRPr b="0" lang="pt-PT" sz="54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Available StorageClasses</a:t>
            </a:r>
            <a:endParaRPr b="0" lang="pt-PT" sz="3600" spc="-1" strike="noStrike">
              <a:latin typeface="Arial"/>
            </a:endParaRPr>
          </a:p>
        </p:txBody>
      </p:sp>
      <p:sp>
        <p:nvSpPr>
          <p:cNvPr id="568" name="CustomShape 2"/>
          <p:cNvSpPr/>
          <p:nvPr/>
        </p:nvSpPr>
        <p:spPr>
          <a:xfrm>
            <a:off x="1491120" y="1490760"/>
            <a:ext cx="3048120" cy="296604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1155cc"/>
              </a:buClr>
              <a:buFont typeface="Arial"/>
              <a:buChar char="●"/>
            </a:pPr>
            <a:r>
              <a:rPr b="0" lang="pt-PT" sz="1800" spc="-1" strike="noStrike">
                <a:solidFill>
                  <a:srgbClr val="1155cc"/>
                </a:solidFill>
                <a:latin typeface="Arial"/>
                <a:ea typeface="Arial"/>
              </a:rPr>
              <a:t>AWSElasticBlockStore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AzureFile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AzureDisk</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CephFS</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Cinder</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FC</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Flocker</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GCEPersistentDisk</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Glusterfs</a:t>
            </a:r>
            <a:endParaRPr b="0" lang="pt-PT" sz="1800" spc="-1" strike="noStrike">
              <a:latin typeface="Arial"/>
            </a:endParaRPr>
          </a:p>
        </p:txBody>
      </p:sp>
      <p:sp>
        <p:nvSpPr>
          <p:cNvPr id="569" name="CustomShape 3"/>
          <p:cNvSpPr/>
          <p:nvPr/>
        </p:nvSpPr>
        <p:spPr>
          <a:xfrm>
            <a:off x="4923360" y="1490760"/>
            <a:ext cx="2955240" cy="296604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1155cc"/>
              </a:buClr>
              <a:buFont typeface="Arial"/>
              <a:buChar char="●"/>
            </a:pPr>
            <a:r>
              <a:rPr b="0" lang="pt-PT" sz="1800" spc="-1" strike="noStrike">
                <a:solidFill>
                  <a:srgbClr val="000000"/>
                </a:solidFill>
                <a:latin typeface="Arial"/>
                <a:ea typeface="Arial"/>
              </a:rPr>
              <a:t>iSCSI</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Quobyte</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NFS</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RBD</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VsphereVolume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PortworxVolume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ScaleIO</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StorageOS</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Local</a:t>
            </a:r>
            <a:endParaRPr b="0" lang="pt-PT" sz="1800" spc="-1" strike="noStrike">
              <a:latin typeface="Arial"/>
            </a:endParaRPr>
          </a:p>
        </p:txBody>
      </p:sp>
      <p:sp>
        <p:nvSpPr>
          <p:cNvPr id="570" name="CustomShape 4"/>
          <p:cNvSpPr/>
          <p:nvPr/>
        </p:nvSpPr>
        <p:spPr>
          <a:xfrm>
            <a:off x="1639800" y="4624560"/>
            <a:ext cx="267840" cy="260280"/>
          </a:xfrm>
          <a:prstGeom prst="rect">
            <a:avLst/>
          </a:prstGeom>
          <a:solidFill>
            <a:srgbClr val="1155cc"/>
          </a:solidFill>
          <a:ln w="9360">
            <a:solidFill>
              <a:srgbClr val="000000"/>
            </a:solidFill>
            <a:round/>
          </a:ln>
        </p:spPr>
        <p:style>
          <a:lnRef idx="0"/>
          <a:fillRef idx="0"/>
          <a:effectRef idx="0"/>
          <a:fontRef idx="minor"/>
        </p:style>
      </p:sp>
      <p:sp>
        <p:nvSpPr>
          <p:cNvPr id="571" name="CustomShape 5"/>
          <p:cNvSpPr/>
          <p:nvPr/>
        </p:nvSpPr>
        <p:spPr>
          <a:xfrm>
            <a:off x="1908360" y="4561200"/>
            <a:ext cx="1721160" cy="3870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400" spc="-1" strike="noStrike">
                <a:solidFill>
                  <a:srgbClr val="000000"/>
                </a:solidFill>
                <a:latin typeface="Arial"/>
                <a:ea typeface="Arial"/>
              </a:rPr>
              <a:t>Internal Provisioner</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latin typeface="Arial"/>
            </a:endParaRPr>
          </a:p>
        </p:txBody>
      </p:sp>
      <p:sp>
        <p:nvSpPr>
          <p:cNvPr id="573"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buClr>
                <a:srgbClr val="000000"/>
              </a:buClr>
              <a:buFont typeface="Arial"/>
              <a:buChar char="●"/>
            </a:pPr>
            <a:r>
              <a:rPr b="0" lang="pt-PT" sz="2400" spc="-1" strike="noStrike">
                <a:solidFill>
                  <a:srgbClr val="000000"/>
                </a:solidFill>
                <a:latin typeface="Arial"/>
                <a:ea typeface="Arial"/>
              </a:rPr>
              <a:t>Storage that is tied to the </a:t>
            </a:r>
            <a:r>
              <a:rPr b="1" lang="pt-PT" sz="2400" spc="-1" strike="noStrike">
                <a:solidFill>
                  <a:srgbClr val="000000"/>
                </a:solidFill>
                <a:latin typeface="Arial"/>
                <a:ea typeface="Arial"/>
              </a:rPr>
              <a:t>Pod’s Lifecycle</a:t>
            </a:r>
            <a:r>
              <a:rPr b="0" lang="pt-PT" sz="2400" spc="-1" strike="noStrike">
                <a:solidFill>
                  <a:srgbClr val="000000"/>
                </a:solidFill>
                <a:latin typeface="Arial"/>
                <a:ea typeface="Arial"/>
              </a:rPr>
              <a: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A pod can have one or more types of volumes attached to it.</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Can be consumed by any of the containers within the pod.</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0" lang="pt-PT" sz="2400" spc="-1" strike="noStrike">
                <a:solidFill>
                  <a:srgbClr val="000000"/>
                </a:solidFill>
                <a:latin typeface="Arial"/>
                <a:ea typeface="Arial"/>
              </a:rPr>
              <a:t>Survive Pod restarts; however their durability beyond that is dependent on the Volume Type.</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Volume Types</a:t>
            </a:r>
            <a:endParaRPr b="0" lang="pt-PT" sz="3600" spc="-1" strike="noStrike">
              <a:latin typeface="Arial"/>
            </a:endParaRPr>
          </a:p>
        </p:txBody>
      </p:sp>
      <p:sp>
        <p:nvSpPr>
          <p:cNvPr id="575" name="CustomShape 2"/>
          <p:cNvSpPr/>
          <p:nvPr/>
        </p:nvSpPr>
        <p:spPr>
          <a:xfrm>
            <a:off x="457200" y="1535400"/>
            <a:ext cx="2874240" cy="273348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1155cc"/>
              </a:buClr>
              <a:buFont typeface="Arial"/>
              <a:buChar char="●"/>
            </a:pPr>
            <a:r>
              <a:rPr b="0" lang="pt-PT" sz="1800" spc="-1" strike="noStrike">
                <a:solidFill>
                  <a:srgbClr val="1155cc"/>
                </a:solidFill>
                <a:latin typeface="Arial"/>
                <a:ea typeface="Arial"/>
              </a:rPr>
              <a:t>awsElasticBlockStore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azureDisk</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azureFile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cephfs</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configMap</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csi</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downwardAPI</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emptyDir</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fc (fibre channel)</a:t>
            </a:r>
            <a:endParaRPr b="0" lang="pt-PT" sz="1800" spc="-1" strike="noStrike">
              <a:latin typeface="Arial"/>
            </a:endParaRPr>
          </a:p>
        </p:txBody>
      </p:sp>
      <p:sp>
        <p:nvSpPr>
          <p:cNvPr id="576" name="CustomShape 3"/>
          <p:cNvSpPr/>
          <p:nvPr/>
        </p:nvSpPr>
        <p:spPr>
          <a:xfrm>
            <a:off x="3257640" y="1535400"/>
            <a:ext cx="2518920" cy="282708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1155cc"/>
              </a:buClr>
              <a:buFont typeface="Arial"/>
              <a:buChar char="●"/>
            </a:pPr>
            <a:r>
              <a:rPr b="0" lang="pt-PT" sz="1800" spc="-1" strike="noStrike">
                <a:solidFill>
                  <a:srgbClr val="1155cc"/>
                </a:solidFill>
                <a:latin typeface="Arial"/>
                <a:ea typeface="Arial"/>
              </a:rPr>
              <a:t>flocker</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gcePersistentDisk</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gitRepo</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glusterfs</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hostPath</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iscsi</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local</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nfs</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persistentVolumeClaim</a:t>
            </a:r>
            <a:endParaRPr b="0" lang="pt-PT" sz="1800" spc="-1" strike="noStrike">
              <a:latin typeface="Arial"/>
            </a:endParaRPr>
          </a:p>
        </p:txBody>
      </p:sp>
      <p:sp>
        <p:nvSpPr>
          <p:cNvPr id="577" name="CustomShape 4"/>
          <p:cNvSpPr/>
          <p:nvPr/>
        </p:nvSpPr>
        <p:spPr>
          <a:xfrm>
            <a:off x="5660280" y="1535400"/>
            <a:ext cx="3025800" cy="310680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000000"/>
                </a:solidFill>
                <a:latin typeface="Arial"/>
                <a:ea typeface="Arial"/>
              </a:rPr>
              <a:t>projected</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portworxVolume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quobyte</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rbd</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scaleIO</a:t>
            </a:r>
            <a:endParaRPr b="0" lang="pt-PT" sz="1800" spc="-1" strike="noStrike">
              <a:latin typeface="Arial"/>
            </a:endParaRPr>
          </a:p>
          <a:p>
            <a:pPr marL="457200" indent="-342360">
              <a:lnSpc>
                <a:spcPct val="100000"/>
              </a:lnSpc>
              <a:buClr>
                <a:srgbClr val="000000"/>
              </a:buClr>
              <a:buFont typeface="Arial"/>
              <a:buChar char="●"/>
            </a:pPr>
            <a:r>
              <a:rPr b="0" lang="pt-PT" sz="1800" spc="-1" strike="noStrike">
                <a:solidFill>
                  <a:srgbClr val="000000"/>
                </a:solidFill>
                <a:latin typeface="Arial"/>
                <a:ea typeface="Arial"/>
              </a:rPr>
              <a:t>secret</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storageos</a:t>
            </a:r>
            <a:endParaRPr b="0" lang="pt-PT" sz="1800" spc="-1" strike="noStrike">
              <a:latin typeface="Arial"/>
            </a:endParaRPr>
          </a:p>
          <a:p>
            <a:pPr marL="457200" indent="-342360">
              <a:lnSpc>
                <a:spcPct val="100000"/>
              </a:lnSpc>
              <a:buClr>
                <a:srgbClr val="1155cc"/>
              </a:buClr>
              <a:buFont typeface="Arial"/>
              <a:buChar char="●"/>
            </a:pPr>
            <a:r>
              <a:rPr b="0" lang="pt-PT" sz="1800" spc="-1" strike="noStrike">
                <a:solidFill>
                  <a:srgbClr val="1155cc"/>
                </a:solidFill>
                <a:latin typeface="Arial"/>
                <a:ea typeface="Arial"/>
              </a:rPr>
              <a:t>vsphereVolume</a:t>
            </a:r>
            <a:endParaRPr b="0" lang="pt-PT" sz="1800" spc="-1" strike="noStrike">
              <a:latin typeface="Arial"/>
            </a:endParaRPr>
          </a:p>
          <a:p>
            <a:pPr>
              <a:lnSpc>
                <a:spcPct val="100000"/>
              </a:lnSpc>
            </a:pPr>
            <a:endParaRPr b="0" lang="pt-PT" sz="1800" spc="-1" strike="noStrike">
              <a:latin typeface="Arial"/>
            </a:endParaRPr>
          </a:p>
        </p:txBody>
      </p:sp>
      <p:sp>
        <p:nvSpPr>
          <p:cNvPr id="578" name="CustomShape 5"/>
          <p:cNvSpPr/>
          <p:nvPr/>
        </p:nvSpPr>
        <p:spPr>
          <a:xfrm>
            <a:off x="573840" y="4609800"/>
            <a:ext cx="267840" cy="260280"/>
          </a:xfrm>
          <a:prstGeom prst="rect">
            <a:avLst/>
          </a:prstGeom>
          <a:solidFill>
            <a:srgbClr val="1155cc"/>
          </a:solidFill>
          <a:ln w="9360">
            <a:solidFill>
              <a:srgbClr val="000000"/>
            </a:solidFill>
            <a:round/>
          </a:ln>
        </p:spPr>
        <p:style>
          <a:lnRef idx="0"/>
          <a:fillRef idx="0"/>
          <a:effectRef idx="0"/>
          <a:fontRef idx="minor"/>
        </p:style>
      </p:sp>
      <p:sp>
        <p:nvSpPr>
          <p:cNvPr id="579" name="CustomShape 6"/>
          <p:cNvSpPr/>
          <p:nvPr/>
        </p:nvSpPr>
        <p:spPr>
          <a:xfrm>
            <a:off x="842400" y="4546440"/>
            <a:ext cx="2489040" cy="3870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pt-PT" sz="1400" spc="-1" strike="noStrike">
                <a:solidFill>
                  <a:srgbClr val="000000"/>
                </a:solidFill>
                <a:latin typeface="Arial"/>
                <a:ea typeface="Arial"/>
              </a:rPr>
              <a:t>Persistent Volume Supported</a:t>
            </a:r>
            <a:endParaRPr b="0" lang="pt-PT" sz="14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latin typeface="Arial"/>
            </a:endParaRPr>
          </a:p>
        </p:txBody>
      </p:sp>
      <p:sp>
        <p:nvSpPr>
          <p:cNvPr id="581" name="CustomShape 2"/>
          <p:cNvSpPr/>
          <p:nvPr/>
        </p:nvSpPr>
        <p:spPr>
          <a:xfrm>
            <a:off x="457200" y="1200240"/>
            <a:ext cx="458208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latin typeface="Arial"/>
            </a:endParaRPr>
          </a:p>
          <a:p>
            <a:pPr marL="457200" indent="-34236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latin typeface="Arial"/>
            </a:endParaRPr>
          </a:p>
        </p:txBody>
      </p:sp>
      <p:sp>
        <p:nvSpPr>
          <p:cNvPr id="582" name="CustomShape 3"/>
          <p:cNvSpPr/>
          <p:nvPr/>
        </p:nvSpPr>
        <p:spPr>
          <a:xfrm>
            <a:off x="5376240" y="1200240"/>
            <a:ext cx="331020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latin typeface="Arial"/>
            </a:endParaRPr>
          </a:p>
        </p:txBody>
      </p:sp>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latin typeface="Arial"/>
            </a:endParaRPr>
          </a:p>
        </p:txBody>
      </p:sp>
      <p:sp>
        <p:nvSpPr>
          <p:cNvPr id="584" name="CustomShape 2"/>
          <p:cNvSpPr/>
          <p:nvPr/>
        </p:nvSpPr>
        <p:spPr>
          <a:xfrm>
            <a:off x="457200" y="1200240"/>
            <a:ext cx="458208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latin typeface="Arial"/>
            </a:endParaRPr>
          </a:p>
          <a:p>
            <a:pPr>
              <a:lnSpc>
                <a:spcPct val="100000"/>
              </a:lnSpc>
              <a:spcBef>
                <a:spcPts val="1001"/>
              </a:spcBef>
            </a:pPr>
            <a:endParaRPr b="0" lang="pt-PT" sz="1800" spc="-1" strike="noStrike">
              <a:latin typeface="Arial"/>
            </a:endParaRPr>
          </a:p>
        </p:txBody>
      </p:sp>
      <p:sp>
        <p:nvSpPr>
          <p:cNvPr id="585" name="CustomShape 3"/>
          <p:cNvSpPr/>
          <p:nvPr/>
        </p:nvSpPr>
        <p:spPr>
          <a:xfrm>
            <a:off x="5376240" y="1200240"/>
            <a:ext cx="331020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latin typeface="Arial"/>
            </a:endParaRPr>
          </a:p>
        </p:txBody>
      </p:sp>
      <p:sp>
        <p:nvSpPr>
          <p:cNvPr id="586" name="CustomShape 4"/>
          <p:cNvSpPr/>
          <p:nvPr/>
        </p:nvSpPr>
        <p:spPr>
          <a:xfrm>
            <a:off x="5483520" y="4300200"/>
            <a:ext cx="1280520" cy="500760"/>
          </a:xfrm>
          <a:prstGeom prst="rect">
            <a:avLst/>
          </a:prstGeom>
          <a:noFill/>
          <a:ln w="38160">
            <a:solidFill>
              <a:srgbClr val="cc0000"/>
            </a:solidFill>
            <a:round/>
          </a:ln>
        </p:spPr>
        <p:style>
          <a:lnRef idx="0"/>
          <a:fillRef idx="0"/>
          <a:effectRef idx="0"/>
          <a:fontRef idx="minor"/>
        </p:style>
      </p:sp>
      <p:sp>
        <p:nvSpPr>
          <p:cNvPr id="587" name="CustomShape 5"/>
          <p:cNvSpPr/>
          <p:nvPr/>
        </p:nvSpPr>
        <p:spPr>
          <a:xfrm>
            <a:off x="537840" y="1262520"/>
            <a:ext cx="4501440" cy="126684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Volumes</a:t>
            </a:r>
            <a:endParaRPr b="0" lang="pt-PT" sz="3600" spc="-1" strike="noStrike">
              <a:latin typeface="Arial"/>
            </a:endParaRPr>
          </a:p>
        </p:txBody>
      </p:sp>
      <p:sp>
        <p:nvSpPr>
          <p:cNvPr id="589" name="CustomShape 2"/>
          <p:cNvSpPr/>
          <p:nvPr/>
        </p:nvSpPr>
        <p:spPr>
          <a:xfrm>
            <a:off x="457200" y="1200240"/>
            <a:ext cx="458208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volumes: </a:t>
            </a:r>
            <a:r>
              <a:rPr b="0" lang="pt-PT" sz="1800" spc="-1" strike="noStrike">
                <a:solidFill>
                  <a:srgbClr val="000000"/>
                </a:solidFill>
                <a:latin typeface="Arial"/>
                <a:ea typeface="Arial"/>
              </a:rPr>
              <a:t>A list of volume objects to be attached to the Pod. Every object within the list must have it’s own unique </a:t>
            </a:r>
            <a:r>
              <a:rPr b="0" lang="pt-PT" sz="1800" spc="-1" strike="noStrike">
                <a:solidFill>
                  <a:srgbClr val="1155cc"/>
                </a:solidFill>
                <a:latin typeface="Roboto Mono"/>
                <a:ea typeface="Roboto Mono"/>
              </a:rPr>
              <a:t>name</a:t>
            </a:r>
            <a:r>
              <a:rPr b="0" lang="pt-PT" sz="1800" spc="-1" strike="noStrike">
                <a:solidFill>
                  <a:srgbClr val="000000"/>
                </a:solidFill>
                <a:latin typeface="Roboto Mono"/>
                <a:ea typeface="Roboto Mono"/>
              </a:rPr>
              <a:t>.</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volumeMounts: </a:t>
            </a:r>
            <a:r>
              <a:rPr b="0" lang="pt-PT" sz="1800" spc="-1" strike="noStrike">
                <a:solidFill>
                  <a:srgbClr val="000000"/>
                </a:solidFill>
                <a:latin typeface="Arial"/>
                <a:ea typeface="Arial"/>
              </a:rPr>
              <a:t>A container specific list referencing the Pod volumes by </a:t>
            </a:r>
            <a:r>
              <a:rPr b="0" lang="pt-PT" sz="1800" spc="-1" strike="noStrike">
                <a:solidFill>
                  <a:srgbClr val="1155cc"/>
                </a:solidFill>
                <a:latin typeface="Roboto Mono"/>
                <a:ea typeface="Roboto Mono"/>
              </a:rPr>
              <a:t>name</a:t>
            </a:r>
            <a:r>
              <a:rPr b="0" lang="pt-PT" sz="1800" spc="-1" strike="noStrike">
                <a:solidFill>
                  <a:srgbClr val="000000"/>
                </a:solidFill>
                <a:latin typeface="Arial"/>
                <a:ea typeface="Arial"/>
              </a:rPr>
              <a:t>, along with their desired </a:t>
            </a:r>
            <a:r>
              <a:rPr b="0" lang="pt-PT" sz="1800" spc="-1" strike="noStrike">
                <a:solidFill>
                  <a:srgbClr val="1155cc"/>
                </a:solidFill>
                <a:latin typeface="Roboto Mono"/>
                <a:ea typeface="Roboto Mono"/>
              </a:rPr>
              <a:t>mountPath</a:t>
            </a:r>
            <a:r>
              <a:rPr b="0" lang="pt-PT" sz="1800" spc="-1" strike="noStrike">
                <a:solidFill>
                  <a:srgbClr val="000000"/>
                </a:solidFill>
                <a:latin typeface="Arial"/>
                <a:ea typeface="Arial"/>
              </a:rPr>
              <a:t>.</a:t>
            </a:r>
            <a:endParaRPr b="0" lang="pt-PT" sz="1800" spc="-1" strike="noStrike">
              <a:latin typeface="Arial"/>
            </a:endParaRPr>
          </a:p>
          <a:p>
            <a:pPr>
              <a:lnSpc>
                <a:spcPct val="100000"/>
              </a:lnSpc>
              <a:spcBef>
                <a:spcPts val="1001"/>
              </a:spcBef>
            </a:pPr>
            <a:endParaRPr b="0" lang="pt-PT" sz="1800" spc="-1" strike="noStrike">
              <a:latin typeface="Arial"/>
            </a:endParaRPr>
          </a:p>
        </p:txBody>
      </p:sp>
      <p:sp>
        <p:nvSpPr>
          <p:cNvPr id="590" name="CustomShape 3"/>
          <p:cNvSpPr/>
          <p:nvPr/>
        </p:nvSpPr>
        <p:spPr>
          <a:xfrm>
            <a:off x="5376240" y="1200240"/>
            <a:ext cx="331020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900" spc="-1" strike="noStrike">
                <a:solidFill>
                  <a:srgbClr val="1155cc"/>
                </a:solidFill>
                <a:latin typeface="Roboto Mono"/>
                <a:ea typeface="Roboto Mono"/>
              </a:rPr>
              <a:t>apiVersion: </a:t>
            </a:r>
            <a:r>
              <a:rPr b="0" lang="pt-PT" sz="900" spc="-1" strike="noStrike">
                <a:solidFill>
                  <a:srgbClr val="cc0000"/>
                </a:solidFill>
                <a:latin typeface="Roboto Mono"/>
                <a:ea typeface="Roboto Mono"/>
              </a:rPr>
              <a:t>v1</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kind: </a:t>
            </a:r>
            <a:r>
              <a:rPr b="0" lang="pt-PT" sz="900" spc="-1" strike="noStrike">
                <a:solidFill>
                  <a:srgbClr val="cc0000"/>
                </a:solidFill>
                <a:latin typeface="Roboto Mono"/>
                <a:ea typeface="Roboto Mono"/>
              </a:rPr>
              <a:t>Pod</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metadata:</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name: </a:t>
            </a:r>
            <a:r>
              <a:rPr b="0" lang="pt-PT" sz="900" spc="-1" strike="noStrike">
                <a:solidFill>
                  <a:srgbClr val="cc0000"/>
                </a:solidFill>
                <a:latin typeface="Roboto Mono"/>
                <a:ea typeface="Roboto Mono"/>
              </a:rPr>
              <a:t>volume-example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spec: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containers: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nginx</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nginx:stable-alpine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/usr/share/nginx/html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ReadOnly: </a:t>
            </a:r>
            <a:r>
              <a:rPr b="0" lang="pt-PT" sz="900" spc="-1" strike="noStrike">
                <a:solidFill>
                  <a:srgbClr val="cc0000"/>
                </a:solidFill>
                <a:latin typeface="Roboto Mono"/>
                <a:ea typeface="Roboto Mono"/>
              </a:rPr>
              <a:t>true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content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image: </a:t>
            </a:r>
            <a:r>
              <a:rPr b="0" lang="pt-PT" sz="900" spc="-1" strike="noStrike">
                <a:solidFill>
                  <a:srgbClr val="cc0000"/>
                </a:solidFill>
                <a:latin typeface="Roboto Mono"/>
                <a:ea typeface="Roboto Mono"/>
              </a:rPr>
              <a:t>alpine:latest</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command: </a:t>
            </a:r>
            <a:r>
              <a:rPr b="0" lang="pt-PT" sz="900" spc="-1" strike="noStrike">
                <a:solidFill>
                  <a:srgbClr val="cc0000"/>
                </a:solidFill>
                <a:latin typeface="Roboto Mono"/>
                <a:ea typeface="Roboto Mono"/>
              </a:rPr>
              <a:t>["/bin/sh", "-c"]</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args: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a:t>
            </a:r>
            <a:r>
              <a:rPr b="0" lang="pt-PT" sz="900" spc="-1" strike="noStrike">
                <a:solidFill>
                  <a:srgbClr val="cc0000"/>
                </a:solidFill>
                <a:latin typeface="Roboto Mono"/>
                <a:ea typeface="Roboto Mono"/>
              </a:rPr>
              <a:t>while true; do</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date &gt;&gt; /html/index.html;</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sleep 5;</a:t>
            </a:r>
            <a:endParaRPr b="0" lang="pt-PT" sz="900" spc="-1" strike="noStrike">
              <a:latin typeface="Arial"/>
            </a:endParaRPr>
          </a:p>
          <a:p>
            <a:pPr>
              <a:lnSpc>
                <a:spcPct val="100000"/>
              </a:lnSpc>
            </a:pPr>
            <a:r>
              <a:rPr b="0" lang="pt-PT" sz="900" spc="-1" strike="noStrike">
                <a:solidFill>
                  <a:srgbClr val="cc0000"/>
                </a:solidFill>
                <a:latin typeface="Roboto Mono"/>
                <a:ea typeface="Roboto Mono"/>
              </a:rPr>
              <a:t>        </a:t>
            </a:r>
            <a:r>
              <a:rPr b="0" lang="pt-PT" sz="900" spc="-1" strike="noStrike">
                <a:solidFill>
                  <a:srgbClr val="cc0000"/>
                </a:solidFill>
                <a:latin typeface="Roboto Mono"/>
                <a:ea typeface="Roboto Mono"/>
              </a:rPr>
              <a:t>done</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volumeMounts: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mountPath: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volumes:</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 name: </a:t>
            </a:r>
            <a:r>
              <a:rPr b="0" lang="pt-PT" sz="900" spc="-1" strike="noStrike">
                <a:solidFill>
                  <a:srgbClr val="cc0000"/>
                </a:solidFill>
                <a:latin typeface="Roboto Mono"/>
                <a:ea typeface="Roboto Mono"/>
              </a:rPr>
              <a:t>html</a:t>
            </a:r>
            <a:endParaRPr b="0" lang="pt-PT" sz="900" spc="-1" strike="noStrike">
              <a:latin typeface="Arial"/>
            </a:endParaRPr>
          </a:p>
          <a:p>
            <a:pPr>
              <a:lnSpc>
                <a:spcPct val="100000"/>
              </a:lnSpc>
            </a:pPr>
            <a:r>
              <a:rPr b="0" lang="pt-PT" sz="900" spc="-1" strike="noStrike">
                <a:solidFill>
                  <a:srgbClr val="1155cc"/>
                </a:solidFill>
                <a:latin typeface="Roboto Mono"/>
                <a:ea typeface="Roboto Mono"/>
              </a:rPr>
              <a:t>    </a:t>
            </a:r>
            <a:r>
              <a:rPr b="0" lang="pt-PT" sz="900" spc="-1" strike="noStrike">
                <a:solidFill>
                  <a:srgbClr val="1155cc"/>
                </a:solidFill>
                <a:latin typeface="Roboto Mono"/>
                <a:ea typeface="Roboto Mono"/>
              </a:rPr>
              <a:t>emptyDir: </a:t>
            </a:r>
            <a:r>
              <a:rPr b="0" lang="pt-PT" sz="900" spc="-1" strike="noStrike">
                <a:solidFill>
                  <a:srgbClr val="cc0000"/>
                </a:solidFill>
                <a:latin typeface="Roboto Mono"/>
                <a:ea typeface="Roboto Mono"/>
              </a:rPr>
              <a:t>{}</a:t>
            </a:r>
            <a:endParaRPr b="0" lang="pt-PT" sz="900" spc="-1" strike="noStrike">
              <a:latin typeface="Arial"/>
            </a:endParaRPr>
          </a:p>
        </p:txBody>
      </p:sp>
      <p:sp>
        <p:nvSpPr>
          <p:cNvPr id="591" name="CustomShape 4"/>
          <p:cNvSpPr/>
          <p:nvPr/>
        </p:nvSpPr>
        <p:spPr>
          <a:xfrm>
            <a:off x="5639760" y="3903120"/>
            <a:ext cx="1404360" cy="500760"/>
          </a:xfrm>
          <a:prstGeom prst="rect">
            <a:avLst/>
          </a:prstGeom>
          <a:noFill/>
          <a:ln w="38160">
            <a:solidFill>
              <a:srgbClr val="cc0000"/>
            </a:solidFill>
            <a:round/>
          </a:ln>
        </p:spPr>
        <p:style>
          <a:lnRef idx="0"/>
          <a:fillRef idx="0"/>
          <a:effectRef idx="0"/>
          <a:fontRef idx="minor"/>
        </p:style>
      </p:sp>
      <p:sp>
        <p:nvSpPr>
          <p:cNvPr id="592" name="CustomShape 5"/>
          <p:cNvSpPr/>
          <p:nvPr/>
        </p:nvSpPr>
        <p:spPr>
          <a:xfrm>
            <a:off x="553320" y="2447640"/>
            <a:ext cx="4485960" cy="1312200"/>
          </a:xfrm>
          <a:prstGeom prst="rect">
            <a:avLst/>
          </a:prstGeom>
          <a:noFill/>
          <a:ln w="38160">
            <a:solidFill>
              <a:srgbClr val="cc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Persistent Volumes</a:t>
            </a:r>
            <a:endParaRPr b="0" lang="pt-PT" sz="3600" spc="-1" strike="noStrike">
              <a:latin typeface="Arial"/>
            </a:endParaRPr>
          </a:p>
        </p:txBody>
      </p:sp>
      <p:sp>
        <p:nvSpPr>
          <p:cNvPr id="594"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A </a:t>
            </a:r>
            <a:r>
              <a:rPr b="1" lang="pt-PT" sz="2400" spc="-1" strike="noStrike">
                <a:solidFill>
                  <a:srgbClr val="000000"/>
                </a:solidFill>
                <a:latin typeface="Arial"/>
                <a:ea typeface="Arial"/>
              </a:rPr>
              <a:t>PersistentVolume</a:t>
            </a:r>
            <a:r>
              <a:rPr b="0" lang="pt-PT" sz="2400" spc="-1" strike="noStrike">
                <a:solidFill>
                  <a:srgbClr val="000000"/>
                </a:solidFill>
                <a:latin typeface="Arial"/>
                <a:ea typeface="Arial"/>
              </a:rPr>
              <a:t> (PV) represents a storage resource.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PVs are a </a:t>
            </a:r>
            <a:r>
              <a:rPr b="1" lang="pt-PT" sz="2400" spc="-1" strike="noStrike">
                <a:solidFill>
                  <a:srgbClr val="000000"/>
                </a:solidFill>
                <a:latin typeface="Arial"/>
                <a:ea typeface="Arial"/>
              </a:rPr>
              <a:t>cluster wide resource</a:t>
            </a:r>
            <a:r>
              <a:rPr b="0" lang="pt-PT" sz="2400" spc="-1" strike="noStrike">
                <a:solidFill>
                  <a:srgbClr val="000000"/>
                </a:solidFill>
                <a:latin typeface="Arial"/>
                <a:ea typeface="Arial"/>
              </a:rPr>
              <a:t> linked to a backing storage provider: NFS, GCEPersistentDisk, RBD etc.</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Generally provisioned by an administrator. </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Their lifecycle is handled independently from a pod</a:t>
            </a:r>
            <a:endParaRPr b="0" lang="pt-PT" sz="2400" spc="-1" strike="noStrike">
              <a:latin typeface="Arial"/>
            </a:endParaRPr>
          </a:p>
          <a:p>
            <a:pPr marL="457200" indent="-380160">
              <a:lnSpc>
                <a:spcPct val="100000"/>
              </a:lnSpc>
              <a:spcBef>
                <a:spcPts val="1001"/>
              </a:spcBef>
              <a:spcAft>
                <a:spcPts val="1001"/>
              </a:spcAft>
              <a:buClr>
                <a:srgbClr val="000000"/>
              </a:buClr>
              <a:buFont typeface="Arial"/>
              <a:buChar char="●"/>
            </a:pPr>
            <a:r>
              <a:rPr b="1" lang="pt-PT" sz="2400" spc="-1" strike="noStrike">
                <a:solidFill>
                  <a:srgbClr val="000000"/>
                </a:solidFill>
                <a:latin typeface="Arial"/>
                <a:ea typeface="Arial"/>
              </a:rPr>
              <a:t>CANNOT</a:t>
            </a:r>
            <a:r>
              <a:rPr b="0" lang="pt-PT" sz="2400" spc="-1" strike="noStrike">
                <a:solidFill>
                  <a:srgbClr val="000000"/>
                </a:solidFill>
                <a:latin typeface="Arial"/>
                <a:ea typeface="Arial"/>
              </a:rPr>
              <a:t> be attached to a Pod directly. Relies on a  </a:t>
            </a:r>
            <a:r>
              <a:rPr b="1" lang="pt-PT" sz="2400" spc="-1" strike="noStrike">
                <a:solidFill>
                  <a:srgbClr val="000000"/>
                </a:solidFill>
                <a:latin typeface="Arial"/>
                <a:ea typeface="Arial"/>
              </a:rPr>
              <a:t>PersistentVolumeClaim</a:t>
            </a: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5"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PersistentVolumeClaims</a:t>
            </a:r>
            <a:endParaRPr b="0" lang="pt-PT" sz="3600" spc="-1" strike="noStrike">
              <a:latin typeface="Arial"/>
            </a:endParaRPr>
          </a:p>
        </p:txBody>
      </p:sp>
      <p:sp>
        <p:nvSpPr>
          <p:cNvPr id="596" name="CustomShape 2"/>
          <p:cNvSpPr/>
          <p:nvPr/>
        </p:nvSpPr>
        <p:spPr>
          <a:xfrm>
            <a:off x="457200" y="1200240"/>
            <a:ext cx="8228880" cy="3724920"/>
          </a:xfrm>
          <a:prstGeom prst="rect">
            <a:avLst/>
          </a:prstGeom>
          <a:noFill/>
          <a:ln>
            <a:noFill/>
          </a:ln>
        </p:spPr>
        <p:style>
          <a:lnRef idx="0"/>
          <a:fillRef idx="0"/>
          <a:effectRef idx="0"/>
          <a:fontRef idx="minor"/>
        </p:style>
        <p:txBody>
          <a:bodyPr lIns="90000" rIns="90000" tIns="91440" bIns="91440">
            <a:noAutofit/>
          </a:bodyPr>
          <a:p>
            <a:pPr marL="457200" indent="-380160">
              <a:lnSpc>
                <a:spcPct val="100000"/>
              </a:lnSpc>
              <a:spcBef>
                <a:spcPts val="601"/>
              </a:spcBef>
              <a:buClr>
                <a:srgbClr val="000000"/>
              </a:buClr>
              <a:buFont typeface="Arial"/>
              <a:buChar char="●"/>
            </a:pPr>
            <a:r>
              <a:rPr b="0" lang="pt-PT" sz="2400" spc="-1" strike="noStrike">
                <a:solidFill>
                  <a:srgbClr val="000000"/>
                </a:solidFill>
                <a:latin typeface="Arial"/>
                <a:ea typeface="Arial"/>
              </a:rPr>
              <a:t>A </a:t>
            </a:r>
            <a:r>
              <a:rPr b="1" lang="pt-PT" sz="2400" spc="-1" strike="noStrike">
                <a:solidFill>
                  <a:srgbClr val="000000"/>
                </a:solidFill>
                <a:latin typeface="Arial"/>
                <a:ea typeface="Arial"/>
              </a:rPr>
              <a:t>PersistentVolumeClaim</a:t>
            </a:r>
            <a:r>
              <a:rPr b="0" lang="pt-PT" sz="2400" spc="-1" strike="noStrike">
                <a:solidFill>
                  <a:srgbClr val="000000"/>
                </a:solidFill>
                <a:latin typeface="Arial"/>
                <a:ea typeface="Arial"/>
              </a:rPr>
              <a:t> (PVC) is a </a:t>
            </a:r>
            <a:r>
              <a:rPr b="1" lang="pt-PT" sz="2400" spc="-1" strike="noStrike">
                <a:solidFill>
                  <a:srgbClr val="000000"/>
                </a:solidFill>
                <a:latin typeface="Arial"/>
                <a:ea typeface="Arial"/>
              </a:rPr>
              <a:t>namespaced</a:t>
            </a:r>
            <a:r>
              <a:rPr b="0" lang="pt-PT" sz="2400" spc="-1" strike="noStrike">
                <a:solidFill>
                  <a:srgbClr val="000000"/>
                </a:solidFill>
                <a:latin typeface="Arial"/>
                <a:ea typeface="Arial"/>
              </a:rPr>
              <a:t> request for storage.</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Satisfies a set of requirements instead of mapping to a storage resource directly.</a:t>
            </a:r>
            <a:endParaRPr b="0" lang="pt-PT" sz="2400" spc="-1" strike="noStrike">
              <a:latin typeface="Arial"/>
            </a:endParaRPr>
          </a:p>
          <a:p>
            <a:pPr marL="457200" indent="-380160">
              <a:lnSpc>
                <a:spcPct val="100000"/>
              </a:lnSpc>
              <a:spcBef>
                <a:spcPts val="1001"/>
              </a:spcBef>
              <a:buClr>
                <a:srgbClr val="000000"/>
              </a:buClr>
              <a:buFont typeface="Arial"/>
              <a:buChar char="●"/>
            </a:pPr>
            <a:r>
              <a:rPr b="0" lang="pt-PT" sz="2400" spc="-1" strike="noStrike">
                <a:solidFill>
                  <a:srgbClr val="000000"/>
                </a:solidFill>
                <a:latin typeface="Arial"/>
                <a:ea typeface="Arial"/>
              </a:rPr>
              <a:t>Ensures that an application’s ‘</a:t>
            </a:r>
            <a:r>
              <a:rPr b="0" i="1" lang="pt-PT" sz="2400" spc="-1" strike="noStrike">
                <a:solidFill>
                  <a:srgbClr val="000000"/>
                </a:solidFill>
                <a:latin typeface="Arial"/>
                <a:ea typeface="Arial"/>
              </a:rPr>
              <a:t>claim</a:t>
            </a:r>
            <a:r>
              <a:rPr b="0" lang="pt-PT" sz="2400" spc="-1" strike="noStrike">
                <a:solidFill>
                  <a:srgbClr val="000000"/>
                </a:solidFill>
                <a:latin typeface="Arial"/>
                <a:ea typeface="Arial"/>
              </a:rPr>
              <a:t>’ for storage is portable across numerous backends or providers.</a:t>
            </a:r>
            <a:endParaRPr b="0" lang="pt-PT" sz="2400" spc="-1" strike="noStrike">
              <a:latin typeface="Arial"/>
            </a:endParaRPr>
          </a:p>
          <a:p>
            <a:pPr>
              <a:lnSpc>
                <a:spcPct val="100000"/>
              </a:lnSpc>
              <a:spcBef>
                <a:spcPts val="1001"/>
              </a:spcBef>
            </a:pPr>
            <a:endParaRPr b="0" lang="pt-PT" sz="2400" spc="-1" strike="noStrike">
              <a:latin typeface="Arial"/>
            </a:endParaRPr>
          </a:p>
          <a:p>
            <a:pPr>
              <a:lnSpc>
                <a:spcPct val="100000"/>
              </a:lnSpc>
              <a:spcBef>
                <a:spcPts val="601"/>
              </a:spcBef>
            </a:pPr>
            <a:endParaRPr b="0" lang="pt-PT" sz="2400" spc="-1" strike="noStrike">
              <a:latin typeface="Arial"/>
            </a:endParaRPr>
          </a:p>
        </p:txBody>
      </p:sp>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CustomShape 1"/>
          <p:cNvSpPr/>
          <p:nvPr/>
        </p:nvSpPr>
        <p:spPr>
          <a:xfrm>
            <a:off x="5267160" y="1200240"/>
            <a:ext cx="35150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apiVersion:</a:t>
            </a:r>
            <a:r>
              <a:rPr b="0" lang="pt-PT" sz="1100" spc="-1" strike="noStrike">
                <a:solidFill>
                  <a:srgbClr val="000000"/>
                </a:solidFill>
                <a:latin typeface="Roboto Mono"/>
                <a:ea typeface="Roboto Mono"/>
              </a:rPr>
              <a:t> v1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kind:</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PersistentVolume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a:t>
            </a:r>
            <a:r>
              <a:rPr b="0" lang="pt-PT" sz="1100" spc="-1" strike="noStrike">
                <a:solidFill>
                  <a:srgbClr val="cc0000"/>
                </a:solidFill>
                <a:latin typeface="Roboto Mono"/>
                <a:ea typeface="Roboto Mono"/>
              </a:rPr>
              <a:t>nfsserver</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capacity: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 </a:t>
            </a:r>
            <a:r>
              <a:rPr b="0" lang="pt-PT" sz="1100" spc="-1" strike="noStrike">
                <a:solidFill>
                  <a:srgbClr val="cc0000"/>
                </a:solidFill>
                <a:latin typeface="Roboto Mono"/>
                <a:ea typeface="Roboto Mono"/>
              </a:rPr>
              <a:t>50Gi</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volumeMode: </a:t>
            </a:r>
            <a:r>
              <a:rPr b="0" lang="pt-PT" sz="1100" spc="-1" strike="noStrike">
                <a:solidFill>
                  <a:srgbClr val="cc0000"/>
                </a:solidFill>
                <a:latin typeface="Roboto Mono"/>
                <a:ea typeface="Roboto Mono"/>
              </a:rPr>
              <a:t>Filesystem</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ReadWriteOnce</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ReadWriteMany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persistentVolumeReclaimPolicy: </a:t>
            </a:r>
            <a:r>
              <a:rPr b="0" lang="pt-PT" sz="1100" spc="-1" strike="noStrike">
                <a:solidFill>
                  <a:srgbClr val="cc0000"/>
                </a:solidFill>
                <a:latin typeface="Roboto Mono"/>
                <a:ea typeface="Roboto Mono"/>
              </a:rPr>
              <a:t>Delete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storageClassName: </a:t>
            </a:r>
            <a:r>
              <a:rPr b="0" lang="pt-PT" sz="1100" spc="-1" strike="noStrike">
                <a:solidFill>
                  <a:srgbClr val="cc0000"/>
                </a:solidFill>
                <a:latin typeface="Roboto Mono"/>
                <a:ea typeface="Roboto Mono"/>
              </a:rPr>
              <a:t>slow</a:t>
            </a:r>
            <a:b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mountOptions: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hard</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nfsvers=4.1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nfs: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path: </a:t>
            </a:r>
            <a:r>
              <a:rPr b="0" lang="pt-PT" sz="1100" spc="-1" strike="noStrike">
                <a:solidFill>
                  <a:srgbClr val="cc0000"/>
                </a:solidFill>
                <a:latin typeface="Roboto Mono"/>
                <a:ea typeface="Roboto Mono"/>
              </a:rPr>
              <a:t>/exports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server: </a:t>
            </a:r>
            <a:r>
              <a:rPr b="0" lang="pt-PT" sz="1100" spc="-1" strike="noStrike">
                <a:solidFill>
                  <a:srgbClr val="cc0000"/>
                </a:solidFill>
                <a:latin typeface="Roboto Mono"/>
                <a:ea typeface="Roboto Mono"/>
              </a:rPr>
              <a:t>172.22.0.42</a:t>
            </a:r>
            <a:endParaRPr b="0" lang="pt-PT" sz="1100" spc="-1" strike="noStrike">
              <a:latin typeface="Arial"/>
            </a:endParaRPr>
          </a:p>
        </p:txBody>
      </p:sp>
      <p:sp>
        <p:nvSpPr>
          <p:cNvPr id="598" name="CustomShape 2"/>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PersistentVolume</a:t>
            </a:r>
            <a:endParaRPr b="0" lang="pt-PT" sz="3600" spc="-1" strike="noStrike">
              <a:latin typeface="Arial"/>
            </a:endParaRPr>
          </a:p>
        </p:txBody>
      </p:sp>
      <p:sp>
        <p:nvSpPr>
          <p:cNvPr id="599" name="CustomShape 3"/>
          <p:cNvSpPr/>
          <p:nvPr/>
        </p:nvSpPr>
        <p:spPr>
          <a:xfrm>
            <a:off x="457200" y="1200240"/>
            <a:ext cx="465228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capacity.storage: </a:t>
            </a:r>
            <a:r>
              <a:rPr b="0" lang="pt-PT" sz="1800" spc="-1" strike="noStrike">
                <a:solidFill>
                  <a:srgbClr val="000000"/>
                </a:solidFill>
                <a:latin typeface="Arial"/>
                <a:ea typeface="Arial"/>
              </a:rPr>
              <a:t>The total amount of available storage.</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volumeMode: </a:t>
            </a:r>
            <a:r>
              <a:rPr b="0" lang="pt-PT" sz="1800" spc="-1" strike="noStrike">
                <a:solidFill>
                  <a:srgbClr val="000000"/>
                </a:solidFill>
                <a:latin typeface="Arial"/>
                <a:ea typeface="Arial"/>
              </a:rPr>
              <a:t>The type of volume, this can be either </a:t>
            </a:r>
            <a:r>
              <a:rPr b="0" lang="pt-PT" sz="1800" spc="-1" strike="noStrike">
                <a:solidFill>
                  <a:srgbClr val="cc0000"/>
                </a:solidFill>
                <a:latin typeface="Roboto Mono"/>
                <a:ea typeface="Roboto Mono"/>
              </a:rPr>
              <a:t>Filesystem</a:t>
            </a:r>
            <a:r>
              <a:rPr b="0" lang="pt-PT" sz="1800" spc="-1" strike="noStrike">
                <a:solidFill>
                  <a:srgbClr val="000000"/>
                </a:solidFill>
                <a:latin typeface="Arial"/>
                <a:ea typeface="Arial"/>
              </a:rPr>
              <a:t> or </a:t>
            </a:r>
            <a:r>
              <a:rPr b="0" lang="pt-PT" sz="1800" spc="-1" strike="noStrike">
                <a:solidFill>
                  <a:srgbClr val="cc0000"/>
                </a:solidFill>
                <a:latin typeface="Roboto Mono"/>
                <a:ea typeface="Roboto Mono"/>
              </a:rPr>
              <a:t>Block</a:t>
            </a:r>
            <a:r>
              <a:rPr b="0" lang="pt-PT" sz="1800" spc="-1" strike="noStrike">
                <a:solidFill>
                  <a:srgbClr val="000000"/>
                </a:solidFill>
                <a:latin typeface="Arial"/>
                <a:ea typeface="Arial"/>
              </a:rPr>
              <a:t>.</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accessModes: </a:t>
            </a:r>
            <a:r>
              <a:rPr b="0" lang="pt-PT" sz="1800" spc="-1" strike="noStrike">
                <a:solidFill>
                  <a:srgbClr val="000000"/>
                </a:solidFill>
                <a:latin typeface="Arial"/>
                <a:ea typeface="Arial"/>
              </a:rPr>
              <a:t>A list of the supported methods of accessing the volume. Options include:</a:t>
            </a:r>
            <a:endParaRPr b="0" lang="pt-PT" sz="1800" spc="-1" strike="noStrike">
              <a:latin typeface="Arial"/>
            </a:endParaRPr>
          </a:p>
          <a:p>
            <a:pPr lvl="1" marL="914400" indent="-34236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ReadWriteOnce</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ReadOnlyMany</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ReadWriteMany</a:t>
            </a:r>
            <a:endParaRPr b="0" lang="pt-PT" sz="1800" spc="-1" strike="noStrike">
              <a:latin typeface="Arial"/>
            </a:endParaRPr>
          </a:p>
          <a:p>
            <a:pPr>
              <a:lnSpc>
                <a:spcPct val="100000"/>
              </a:lnSpc>
            </a:pPr>
            <a:endParaRPr b="0" lang="pt-PT" sz="18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CustomShape 1"/>
          <p:cNvSpPr/>
          <p:nvPr/>
        </p:nvSpPr>
        <p:spPr>
          <a:xfrm>
            <a:off x="457200" y="205920"/>
            <a:ext cx="8228880" cy="8568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pt-PT" sz="3600" spc="-1" strike="noStrike">
                <a:solidFill>
                  <a:srgbClr val="ffffff"/>
                </a:solidFill>
                <a:latin typeface="Arial"/>
                <a:ea typeface="Arial"/>
              </a:rPr>
              <a:t>PersistentVolume</a:t>
            </a:r>
            <a:endParaRPr b="0" lang="pt-PT" sz="3600" spc="-1" strike="noStrike">
              <a:latin typeface="Arial"/>
            </a:endParaRPr>
          </a:p>
        </p:txBody>
      </p:sp>
      <p:sp>
        <p:nvSpPr>
          <p:cNvPr id="601" name="CustomShape 2"/>
          <p:cNvSpPr/>
          <p:nvPr/>
        </p:nvSpPr>
        <p:spPr>
          <a:xfrm>
            <a:off x="457200" y="1200240"/>
            <a:ext cx="4809600" cy="3724920"/>
          </a:xfrm>
          <a:prstGeom prst="rect">
            <a:avLst/>
          </a:prstGeom>
          <a:noFill/>
          <a:ln>
            <a:noFill/>
          </a:ln>
        </p:spPr>
        <p:style>
          <a:lnRef idx="0"/>
          <a:fillRef idx="0"/>
          <a:effectRef idx="0"/>
          <a:fontRef idx="minor"/>
        </p:style>
        <p:txBody>
          <a:bodyPr lIns="90000" rIns="90000" tIns="91440" bIns="91440">
            <a:noAutofit/>
          </a:bodyPr>
          <a:p>
            <a:pPr marL="457200" indent="-342360">
              <a:lnSpc>
                <a:spcPct val="100000"/>
              </a:lnSpc>
              <a:buClr>
                <a:srgbClr val="000000"/>
              </a:buClr>
              <a:buFont typeface="Arial"/>
              <a:buChar char="●"/>
            </a:pPr>
            <a:r>
              <a:rPr b="0" lang="pt-PT" sz="1800" spc="-1" strike="noStrike">
                <a:solidFill>
                  <a:srgbClr val="1155cc"/>
                </a:solidFill>
                <a:latin typeface="Roboto Mono"/>
                <a:ea typeface="Roboto Mono"/>
              </a:rPr>
              <a:t>persistentVolumeReclaimPolicy: </a:t>
            </a:r>
            <a:r>
              <a:rPr b="0" lang="pt-PT" sz="1800" spc="-1" strike="noStrike">
                <a:solidFill>
                  <a:srgbClr val="000000"/>
                </a:solidFill>
                <a:latin typeface="Arial"/>
                <a:ea typeface="Arial"/>
              </a:rPr>
              <a:t>The behaviour for PVC’s that have been deleted. Options include:</a:t>
            </a:r>
            <a:endParaRPr b="0" lang="pt-PT" sz="1800" spc="-1" strike="noStrike">
              <a:latin typeface="Arial"/>
            </a:endParaRPr>
          </a:p>
          <a:p>
            <a:pPr lvl="1" marL="914400" indent="-342360">
              <a:lnSpc>
                <a:spcPct val="100000"/>
              </a:lnSpc>
              <a:spcBef>
                <a:spcPts val="1001"/>
              </a:spcBef>
              <a:buClr>
                <a:srgbClr val="000000"/>
              </a:buClr>
              <a:buFont typeface="Arial"/>
              <a:buChar char="○"/>
            </a:pPr>
            <a:r>
              <a:rPr b="0" lang="pt-PT" sz="1800" spc="-1" strike="noStrike">
                <a:solidFill>
                  <a:srgbClr val="cc0000"/>
                </a:solidFill>
                <a:latin typeface="Roboto Mono"/>
                <a:ea typeface="Roboto Mono"/>
              </a:rPr>
              <a:t>Retain</a:t>
            </a:r>
            <a:r>
              <a:rPr b="0" lang="pt-PT" sz="1800" spc="-1" strike="noStrike">
                <a:solidFill>
                  <a:srgbClr val="000000"/>
                </a:solidFill>
                <a:latin typeface="Arial"/>
                <a:ea typeface="Arial"/>
              </a:rPr>
              <a:t> - manual clean-up</a:t>
            </a:r>
            <a:endParaRPr b="0" lang="pt-PT" sz="1800" spc="-1" strike="noStrike">
              <a:latin typeface="Arial"/>
            </a:endParaRPr>
          </a:p>
          <a:p>
            <a:pPr lvl="1" marL="914400" indent="-342360">
              <a:lnSpc>
                <a:spcPct val="100000"/>
              </a:lnSpc>
              <a:buClr>
                <a:srgbClr val="000000"/>
              </a:buClr>
              <a:buFont typeface="Arial"/>
              <a:buChar char="○"/>
            </a:pPr>
            <a:r>
              <a:rPr b="0" lang="pt-PT" sz="1800" spc="-1" strike="noStrike">
                <a:solidFill>
                  <a:srgbClr val="cc0000"/>
                </a:solidFill>
                <a:latin typeface="Roboto Mono"/>
                <a:ea typeface="Roboto Mono"/>
              </a:rPr>
              <a:t>Delete</a:t>
            </a:r>
            <a:r>
              <a:rPr b="0" lang="pt-PT" sz="1800" spc="-1" strike="noStrike">
                <a:solidFill>
                  <a:srgbClr val="000000"/>
                </a:solidFill>
                <a:latin typeface="Arial"/>
                <a:ea typeface="Arial"/>
              </a:rPr>
              <a:t> - storage asset deleted by provider.</a:t>
            </a:r>
            <a:endParaRPr b="0" lang="pt-PT" sz="1800" spc="-1" strike="noStrike">
              <a:latin typeface="Arial"/>
            </a:endParaRPr>
          </a:p>
          <a:p>
            <a:pPr marL="457200" indent="-342360">
              <a:lnSpc>
                <a:spcPct val="100000"/>
              </a:lnSpc>
              <a:spcBef>
                <a:spcPts val="1001"/>
              </a:spcBef>
              <a:buClr>
                <a:srgbClr val="000000"/>
              </a:buClr>
              <a:buFont typeface="Arial"/>
              <a:buChar char="●"/>
            </a:pPr>
            <a:r>
              <a:rPr b="0" lang="pt-PT" sz="1800" spc="-1" strike="noStrike">
                <a:solidFill>
                  <a:srgbClr val="1155cc"/>
                </a:solidFill>
                <a:latin typeface="Roboto Mono"/>
                <a:ea typeface="Roboto Mono"/>
              </a:rPr>
              <a:t>storageClassName: </a:t>
            </a:r>
            <a:r>
              <a:rPr b="0" lang="pt-PT" sz="1800" spc="-1" strike="noStrike">
                <a:solidFill>
                  <a:srgbClr val="000000"/>
                </a:solidFill>
                <a:latin typeface="Arial"/>
                <a:ea typeface="Arial"/>
              </a:rPr>
              <a:t>Optional name of the storage class that PVC’s can reference.</a:t>
            </a:r>
            <a:r>
              <a:rPr b="0" lang="pt-PT" sz="1800" spc="-1" strike="noStrike">
                <a:solidFill>
                  <a:srgbClr val="1155cc"/>
                </a:solidFill>
                <a:latin typeface="Arial"/>
                <a:ea typeface="Arial"/>
              </a:rPr>
              <a:t> </a:t>
            </a:r>
            <a:r>
              <a:rPr b="0" lang="pt-PT" sz="1800" spc="-1" strike="noStrike">
                <a:solidFill>
                  <a:srgbClr val="000000"/>
                </a:solidFill>
                <a:latin typeface="Arial"/>
                <a:ea typeface="Arial"/>
              </a:rPr>
              <a:t>If provided, </a:t>
            </a:r>
            <a:r>
              <a:rPr b="1" lang="pt-PT" sz="1800" spc="-1" strike="noStrike">
                <a:solidFill>
                  <a:srgbClr val="000000"/>
                </a:solidFill>
                <a:latin typeface="Arial"/>
                <a:ea typeface="Arial"/>
              </a:rPr>
              <a:t>ONLY</a:t>
            </a:r>
            <a:r>
              <a:rPr b="0" lang="pt-PT" sz="1800" spc="-1" strike="noStrike">
                <a:solidFill>
                  <a:srgbClr val="000000"/>
                </a:solidFill>
                <a:latin typeface="Arial"/>
                <a:ea typeface="Arial"/>
              </a:rPr>
              <a:t> PVC’s referencing the name consume use it. </a:t>
            </a:r>
            <a:endParaRPr b="0" lang="pt-PT" sz="1800" spc="-1" strike="noStrike">
              <a:latin typeface="Arial"/>
            </a:endParaRPr>
          </a:p>
          <a:p>
            <a:pPr marL="457200" indent="-342360">
              <a:lnSpc>
                <a:spcPct val="100000"/>
              </a:lnSpc>
              <a:spcBef>
                <a:spcPts val="1001"/>
              </a:spcBef>
              <a:spcAft>
                <a:spcPts val="1001"/>
              </a:spcAft>
              <a:buClr>
                <a:srgbClr val="000000"/>
              </a:buClr>
              <a:buFont typeface="Arial"/>
              <a:buChar char="●"/>
            </a:pPr>
            <a:r>
              <a:rPr b="0" lang="pt-PT" sz="1800" spc="-1" strike="noStrike">
                <a:solidFill>
                  <a:srgbClr val="1155cc"/>
                </a:solidFill>
                <a:latin typeface="Roboto Mono"/>
                <a:ea typeface="Roboto Mono"/>
              </a:rPr>
              <a:t>mountOptions: </a:t>
            </a:r>
            <a:r>
              <a:rPr b="0" lang="pt-PT" sz="1800" spc="-1" strike="noStrike">
                <a:solidFill>
                  <a:srgbClr val="000000"/>
                </a:solidFill>
                <a:latin typeface="Arial"/>
                <a:ea typeface="Arial"/>
              </a:rPr>
              <a:t>Optional mount options for the PV. </a:t>
            </a:r>
            <a:endParaRPr b="0" lang="pt-PT" sz="1800" spc="-1" strike="noStrike">
              <a:latin typeface="Arial"/>
            </a:endParaRPr>
          </a:p>
        </p:txBody>
      </p:sp>
      <p:sp>
        <p:nvSpPr>
          <p:cNvPr id="602" name="CustomShape 3"/>
          <p:cNvSpPr/>
          <p:nvPr/>
        </p:nvSpPr>
        <p:spPr>
          <a:xfrm>
            <a:off x="5267160" y="1200240"/>
            <a:ext cx="3515040" cy="3724920"/>
          </a:xfrm>
          <a:prstGeom prst="rect">
            <a:avLst/>
          </a:prstGeom>
          <a:noFill/>
          <a:ln w="19080">
            <a:solidFill>
              <a:srgbClr val="000000"/>
            </a:solidFill>
            <a:round/>
          </a:ln>
        </p:spPr>
        <p:style>
          <a:lnRef idx="0"/>
          <a:fillRef idx="0"/>
          <a:effectRef idx="0"/>
          <a:fontRef idx="minor"/>
        </p:style>
        <p:txBody>
          <a:bodyPr lIns="90000" rIns="90000" tIns="91440" bIns="91440">
            <a:noAutofit/>
          </a:bodyPr>
          <a:p>
            <a:pPr>
              <a:lnSpc>
                <a:spcPct val="100000"/>
              </a:lnSpc>
            </a:pPr>
            <a:r>
              <a:rPr b="0" lang="pt-PT" sz="1100" spc="-1" strike="noStrike">
                <a:solidFill>
                  <a:srgbClr val="1155cc"/>
                </a:solidFill>
                <a:latin typeface="Roboto Mono"/>
                <a:ea typeface="Roboto Mono"/>
              </a:rPr>
              <a:t>apiVersion:</a:t>
            </a:r>
            <a:r>
              <a:rPr b="0" lang="pt-PT" sz="1100" spc="-1" strike="noStrike">
                <a:solidFill>
                  <a:srgbClr val="000000"/>
                </a:solidFill>
                <a:latin typeface="Roboto Mono"/>
                <a:ea typeface="Roboto Mono"/>
              </a:rPr>
              <a:t> v1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kind:</a:t>
            </a:r>
            <a:r>
              <a:rPr b="0" lang="pt-PT" sz="1100" spc="-1" strike="noStrike">
                <a:solidFill>
                  <a:srgbClr val="000000"/>
                </a:solidFill>
                <a:latin typeface="Roboto Mono"/>
                <a:ea typeface="Roboto Mono"/>
              </a:rPr>
              <a:t> </a:t>
            </a:r>
            <a:r>
              <a:rPr b="0" lang="pt-PT" sz="1100" spc="-1" strike="noStrike">
                <a:solidFill>
                  <a:srgbClr val="cc0000"/>
                </a:solidFill>
                <a:latin typeface="Roboto Mono"/>
                <a:ea typeface="Roboto Mono"/>
              </a:rPr>
              <a:t>PersistentVolume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metadata:</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name: </a:t>
            </a:r>
            <a:r>
              <a:rPr b="0" lang="pt-PT" sz="1100" spc="-1" strike="noStrike">
                <a:solidFill>
                  <a:srgbClr val="cc0000"/>
                </a:solidFill>
                <a:latin typeface="Roboto Mono"/>
                <a:ea typeface="Roboto Mono"/>
              </a:rPr>
              <a:t>nfsserver</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spec:</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capacity: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 </a:t>
            </a:r>
            <a:r>
              <a:rPr b="0" lang="pt-PT" sz="1100" spc="-1" strike="noStrike">
                <a:solidFill>
                  <a:srgbClr val="cc0000"/>
                </a:solidFill>
                <a:latin typeface="Roboto Mono"/>
                <a:ea typeface="Roboto Mono"/>
              </a:rPr>
              <a:t>50Gi</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volumeMode: </a:t>
            </a:r>
            <a:r>
              <a:rPr b="0" lang="pt-PT" sz="1100" spc="-1" strike="noStrike">
                <a:solidFill>
                  <a:srgbClr val="cc0000"/>
                </a:solidFill>
                <a:latin typeface="Roboto Mono"/>
                <a:ea typeface="Roboto Mono"/>
              </a:rPr>
              <a:t>Filesystem</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accessModes: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ReadWriteOnce</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ReadWriteMany</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persistentVolumeReclaimPolicy: </a:t>
            </a:r>
            <a:r>
              <a:rPr b="0" lang="pt-PT" sz="1100" spc="-1" strike="noStrike">
                <a:solidFill>
                  <a:srgbClr val="cc0000"/>
                </a:solidFill>
                <a:latin typeface="Roboto Mono"/>
                <a:ea typeface="Roboto Mono"/>
              </a:rPr>
              <a:t>Delete</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storageClassName: </a:t>
            </a:r>
            <a:r>
              <a:rPr b="0" lang="pt-PT" sz="1100" spc="-1" strike="noStrike">
                <a:solidFill>
                  <a:srgbClr val="cc0000"/>
                </a:solidFill>
                <a:latin typeface="Roboto Mono"/>
                <a:ea typeface="Roboto Mono"/>
              </a:rPr>
              <a:t>slow</a:t>
            </a:r>
            <a:br/>
            <a:r>
              <a:rPr b="0" lang="pt-PT" sz="1100" spc="-1" strike="noStrike">
                <a:solidFill>
                  <a:srgbClr val="cc0000"/>
                </a:solidFill>
                <a:latin typeface="Roboto Mono"/>
                <a:ea typeface="Roboto Mono"/>
              </a:rPr>
              <a:t>  </a:t>
            </a:r>
            <a:r>
              <a:rPr b="0" lang="pt-PT" sz="1100" spc="-1" strike="noStrike">
                <a:solidFill>
                  <a:srgbClr val="1155cc"/>
                </a:solidFill>
                <a:latin typeface="Roboto Mono"/>
                <a:ea typeface="Roboto Mono"/>
              </a:rPr>
              <a:t>mountOptions:</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hard</a:t>
            </a:r>
            <a:endParaRPr b="0" lang="pt-PT" sz="1100" spc="-1" strike="noStrike">
              <a:latin typeface="Arial"/>
            </a:endParaRPr>
          </a:p>
          <a:p>
            <a:pPr>
              <a:lnSpc>
                <a:spcPct val="100000"/>
              </a:lnSpc>
            </a:pPr>
            <a:r>
              <a:rPr b="0" lang="pt-PT" sz="1100" spc="-1" strike="noStrike">
                <a:solidFill>
                  <a:srgbClr val="cc0000"/>
                </a:solidFill>
                <a:latin typeface="Roboto Mono"/>
                <a:ea typeface="Roboto Mono"/>
              </a:rPr>
              <a:t>    </a:t>
            </a:r>
            <a:r>
              <a:rPr b="0" lang="pt-PT" sz="1100" spc="-1" strike="noStrike">
                <a:solidFill>
                  <a:srgbClr val="cc0000"/>
                </a:solidFill>
                <a:latin typeface="Roboto Mono"/>
                <a:ea typeface="Roboto Mono"/>
              </a:rPr>
              <a:t>- nfsvers=4.1</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nfs: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path: </a:t>
            </a:r>
            <a:r>
              <a:rPr b="0" lang="pt-PT" sz="1100" spc="-1" strike="noStrike">
                <a:solidFill>
                  <a:srgbClr val="cc0000"/>
                </a:solidFill>
                <a:latin typeface="Roboto Mono"/>
                <a:ea typeface="Roboto Mono"/>
              </a:rPr>
              <a:t>/exports</a:t>
            </a:r>
            <a:endParaRPr b="0" lang="pt-PT" sz="1100" spc="-1" strike="noStrike">
              <a:latin typeface="Arial"/>
            </a:endParaRPr>
          </a:p>
          <a:p>
            <a:pPr>
              <a:lnSpc>
                <a:spcPct val="100000"/>
              </a:lnSpc>
            </a:pPr>
            <a:r>
              <a:rPr b="0" lang="pt-PT" sz="1100" spc="-1" strike="noStrike">
                <a:solidFill>
                  <a:srgbClr val="1155cc"/>
                </a:solidFill>
                <a:latin typeface="Roboto Mono"/>
                <a:ea typeface="Roboto Mono"/>
              </a:rPr>
              <a:t>    </a:t>
            </a:r>
            <a:r>
              <a:rPr b="0" lang="pt-PT" sz="1100" spc="-1" strike="noStrike">
                <a:solidFill>
                  <a:srgbClr val="1155cc"/>
                </a:solidFill>
                <a:latin typeface="Roboto Mono"/>
                <a:ea typeface="Roboto Mono"/>
              </a:rPr>
              <a:t>server: </a:t>
            </a:r>
            <a:r>
              <a:rPr b="0" lang="pt-PT" sz="1100" spc="-1" strike="noStrike">
                <a:solidFill>
                  <a:srgbClr val="cc0000"/>
                </a:solidFill>
                <a:latin typeface="Roboto Mono"/>
                <a:ea typeface="Roboto Mono"/>
              </a:rPr>
              <a:t>172.22.0.42</a:t>
            </a:r>
            <a:endParaRPr b="0" lang="pt-PT" sz="1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1931</TotalTime>
  <Application>LibreOffice/6.3.4.2.0$Linux_X86_64 LibreOffice_project/1e2df71cb6a569bbaaffb70308950743964880ae</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pt-PT</dc:language>
  <cp:lastModifiedBy/>
  <dcterms:modified xsi:type="dcterms:W3CDTF">2019-12-23T12:33:48Z</dcterms:modified>
  <cp:revision>159</cp:revision>
  <dc:subject/>
  <dc:title>Kubernetes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16.0012</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141</vt:i4>
  </property>
  <property fmtid="{D5CDD505-2E9C-101B-9397-08002B2CF9AE}" pid="8" name="PresentationFormat">
    <vt:lpwstr>On-screen Show (16:9)</vt:lpwstr>
  </property>
  <property fmtid="{D5CDD505-2E9C-101B-9397-08002B2CF9AE}" pid="9" name="ScaleCrop">
    <vt:bool>0</vt:bool>
  </property>
  <property fmtid="{D5CDD505-2E9C-101B-9397-08002B2CF9AE}" pid="10" name="ShareDoc">
    <vt:bool>0</vt:bool>
  </property>
  <property fmtid="{D5CDD505-2E9C-101B-9397-08002B2CF9AE}" pid="11" name="Slides">
    <vt:i4>146</vt:i4>
  </property>
</Properties>
</file>